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charts/chart3.xml" ContentType="application/vnd.openxmlformats-officedocument.drawingml.char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charts/chart4.xml" ContentType="application/vnd.openxmlformats-officedocument.drawingml.char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charts/chart5.xml" ContentType="application/vnd.openxmlformats-officedocument.drawingml.char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charts/chart6.xml" ContentType="application/vnd.openxmlformats-officedocument.drawingml.char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charts/chart7.xml" ContentType="application/vnd.openxmlformats-officedocument.drawingml.char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charts/chart8.xml" ContentType="application/vnd.openxmlformats-officedocument.drawingml.char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charts/chart9.xml" ContentType="application/vnd.openxmlformats-officedocument.drawingml.char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5.xml" ContentType="application/vnd.openxmlformats-officedocument.theme+xml"/>
  <Override PartName="/ppt/charts/chart10.xml" ContentType="application/vnd.openxmlformats-officedocument.drawingml.char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8.xml" ContentType="application/vnd.openxmlformats-officedocument.theme+xml"/>
  <Override PartName="/ppt/charts/chart11.xml" ContentType="application/vnd.openxmlformats-officedocument.drawingml.char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9.xml" ContentType="application/vnd.openxmlformats-officedocument.theme+xml"/>
  <Override PartName="/ppt/charts/chart12.xml" ContentType="application/vnd.openxmlformats-officedocument.drawingml.char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0.xml" ContentType="application/vnd.openxmlformats-officedocument.theme+xml"/>
  <Override PartName="/ppt/charts/chart13.xml" ContentType="application/vnd.openxmlformats-officedocument.drawingml.char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1.xml" ContentType="application/vnd.openxmlformats-officedocument.them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3.xml" ContentType="application/vnd.openxmlformats-officedocument.them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96" r:id="rId5"/>
    <p:sldMasterId id="2147483742" r:id="rId6"/>
    <p:sldMasterId id="2147483701" r:id="rId7"/>
    <p:sldMasterId id="2147483740" r:id="rId8"/>
    <p:sldMasterId id="2147483745" r:id="rId9"/>
    <p:sldMasterId id="2147483749" r:id="rId10"/>
    <p:sldMasterId id="2147483761" r:id="rId11"/>
    <p:sldMasterId id="2147483775" r:id="rId12"/>
    <p:sldMasterId id="2147483787" r:id="rId13"/>
    <p:sldMasterId id="2147483797" r:id="rId14"/>
    <p:sldMasterId id="2147483807" r:id="rId15"/>
    <p:sldMasterId id="2147483819" r:id="rId16"/>
    <p:sldMasterId id="2147483830" r:id="rId17"/>
    <p:sldMasterId id="2147483840" r:id="rId18"/>
    <p:sldMasterId id="2147483852" r:id="rId19"/>
    <p:sldMasterId id="2147483862" r:id="rId20"/>
    <p:sldMasterId id="2147483889" r:id="rId21"/>
    <p:sldMasterId id="2147483900" r:id="rId22"/>
    <p:sldMasterId id="2147483911" r:id="rId23"/>
    <p:sldMasterId id="2147483925" r:id="rId24"/>
    <p:sldMasterId id="2147483939" r:id="rId25"/>
    <p:sldMasterId id="2147483943" r:id="rId26"/>
  </p:sldMasterIdLst>
  <p:notesMasterIdLst>
    <p:notesMasterId r:id="rId79"/>
  </p:notesMasterIdLst>
  <p:handoutMasterIdLst>
    <p:handoutMasterId r:id="rId80"/>
  </p:handoutMasterIdLst>
  <p:sldIdLst>
    <p:sldId id="3033" r:id="rId27"/>
    <p:sldId id="2988" r:id="rId28"/>
    <p:sldId id="2957" r:id="rId29"/>
    <p:sldId id="2852" r:id="rId30"/>
    <p:sldId id="2959" r:id="rId31"/>
    <p:sldId id="2782" r:id="rId32"/>
    <p:sldId id="2777" r:id="rId33"/>
    <p:sldId id="2784" r:id="rId34"/>
    <p:sldId id="2856" r:id="rId35"/>
    <p:sldId id="3016" r:id="rId36"/>
    <p:sldId id="2963" r:id="rId37"/>
    <p:sldId id="2862" r:id="rId38"/>
    <p:sldId id="2791" r:id="rId39"/>
    <p:sldId id="2793" r:id="rId40"/>
    <p:sldId id="2864" r:id="rId41"/>
    <p:sldId id="2797" r:id="rId42"/>
    <p:sldId id="2865" r:id="rId43"/>
    <p:sldId id="2800" r:id="rId44"/>
    <p:sldId id="2867" r:id="rId45"/>
    <p:sldId id="2870" r:id="rId46"/>
    <p:sldId id="2876" r:id="rId47"/>
    <p:sldId id="2898" r:id="rId48"/>
    <p:sldId id="2899" r:id="rId49"/>
    <p:sldId id="2900" r:id="rId50"/>
    <p:sldId id="2901" r:id="rId51"/>
    <p:sldId id="2914" r:id="rId52"/>
    <p:sldId id="2921" r:id="rId53"/>
    <p:sldId id="2814" r:id="rId54"/>
    <p:sldId id="2972" r:id="rId55"/>
    <p:sldId id="2998" r:id="rId56"/>
    <p:sldId id="2818" r:id="rId57"/>
    <p:sldId id="2819" r:id="rId58"/>
    <p:sldId id="2953" r:id="rId59"/>
    <p:sldId id="2820" r:id="rId60"/>
    <p:sldId id="3002" r:id="rId61"/>
    <p:sldId id="2831" r:id="rId62"/>
    <p:sldId id="3001" r:id="rId63"/>
    <p:sldId id="2841" r:id="rId64"/>
    <p:sldId id="2843" r:id="rId65"/>
    <p:sldId id="2956" r:id="rId66"/>
    <p:sldId id="2844" r:id="rId67"/>
    <p:sldId id="2845" r:id="rId68"/>
    <p:sldId id="3008" r:id="rId69"/>
    <p:sldId id="2989" r:id="rId70"/>
    <p:sldId id="3011" r:id="rId71"/>
    <p:sldId id="3012" r:id="rId72"/>
    <p:sldId id="3013" r:id="rId73"/>
    <p:sldId id="3029" r:id="rId74"/>
    <p:sldId id="3030" r:id="rId75"/>
    <p:sldId id="3032" r:id="rId76"/>
    <p:sldId id="3031" r:id="rId77"/>
    <p:sldId id="3034"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7" clrIdx="0">
    <p:extLst>
      <p:ext uri="{19B8F6BF-5375-455C-9EA6-DF929625EA0E}">
        <p15:presenceInfo xmlns:p15="http://schemas.microsoft.com/office/powerpoint/2012/main" userId="Microsoft Office User" providerId="None"/>
      </p:ext>
    </p:extLst>
  </p:cmAuthor>
  <p:cmAuthor id="2" name="Steven King" initials="SK" lastIdx="15" clrIdx="1">
    <p:extLst>
      <p:ext uri="{19B8F6BF-5375-455C-9EA6-DF929625EA0E}">
        <p15:presenceInfo xmlns:p15="http://schemas.microsoft.com/office/powerpoint/2012/main" userId="S-1-5-21-854356154-2077777384-1924250081-2009" providerId="AD"/>
      </p:ext>
    </p:extLst>
  </p:cmAuthor>
  <p:cmAuthor id="3" name="William Speller" initials="WS" lastIdx="10" clrIdx="2">
    <p:extLst>
      <p:ext uri="{19B8F6BF-5375-455C-9EA6-DF929625EA0E}">
        <p15:presenceInfo xmlns:p15="http://schemas.microsoft.com/office/powerpoint/2012/main" userId="S::william.speller@un.org::d0ac808d-ee97-45e5-95e2-cdf04c305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4AF"/>
    <a:srgbClr val="000000"/>
    <a:srgbClr val="00AED9"/>
    <a:srgbClr val="00B050"/>
    <a:srgbClr val="3EB049"/>
    <a:srgbClr val="68A1D7"/>
    <a:srgbClr val="068694"/>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7F5DA-0C9C-445C-8F9F-E1C83B3A0873}" v="2" dt="2020-04-15T20:15:30.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03" autoAdjust="0"/>
    <p:restoredTop sz="82545" autoAdjust="0"/>
  </p:normalViewPr>
  <p:slideViewPr>
    <p:cSldViewPr snapToGrid="0">
      <p:cViewPr>
        <p:scale>
          <a:sx n="60" d="100"/>
          <a:sy n="60" d="100"/>
        </p:scale>
        <p:origin x="2194" y="341"/>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45.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35.xml"/><Relationship Id="rId82" Type="http://schemas.openxmlformats.org/officeDocument/2006/relationships/presProps" Target="presProps.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24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7.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9F2D-4EF5-AAE8-6E7286D01C49}"/>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9F2D-4EF5-AAE8-6E7286D01C49}"/>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9F2D-4EF5-AAE8-6E7286D01C49}"/>
            </c:ext>
          </c:extLst>
        </c:ser>
        <c:dLbls>
          <c:showLegendKey val="0"/>
          <c:showVal val="0"/>
          <c:showCatName val="0"/>
          <c:showSerName val="0"/>
          <c:showPercent val="0"/>
          <c:showBubbleSize val="0"/>
        </c:dLbls>
        <c:smooth val="0"/>
        <c:axId val="356408264"/>
        <c:axId val="356407872"/>
      </c:lineChart>
      <c:catAx>
        <c:axId val="35640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7872"/>
        <c:crosses val="autoZero"/>
        <c:auto val="1"/>
        <c:lblAlgn val="ctr"/>
        <c:lblOffset val="100"/>
        <c:noMultiLvlLbl val="0"/>
      </c:catAx>
      <c:valAx>
        <c:axId val="35640787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826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02AD-4470-AEB1-FF5552C62C3B}"/>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02AD-4470-AEB1-FF5552C62C3B}"/>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02AD-4470-AEB1-FF5552C62C3B}"/>
            </c:ext>
          </c:extLst>
        </c:ser>
        <c:dLbls>
          <c:showLegendKey val="0"/>
          <c:showVal val="0"/>
          <c:showCatName val="0"/>
          <c:showSerName val="0"/>
          <c:showPercent val="0"/>
          <c:showBubbleSize val="0"/>
        </c:dLbls>
        <c:smooth val="0"/>
        <c:axId val="361695840"/>
        <c:axId val="361692704"/>
      </c:lineChart>
      <c:catAx>
        <c:axId val="3616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2704"/>
        <c:crosses val="autoZero"/>
        <c:auto val="1"/>
        <c:lblAlgn val="ctr"/>
        <c:lblOffset val="100"/>
        <c:noMultiLvlLbl val="0"/>
      </c:catAx>
      <c:valAx>
        <c:axId val="361692704"/>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5840"/>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EFB0-4E12-A623-02D6D542E51C}"/>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EFB0-4E12-A623-02D6D542E51C}"/>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EFB0-4E12-A623-02D6D542E51C}"/>
            </c:ext>
          </c:extLst>
        </c:ser>
        <c:dLbls>
          <c:showLegendKey val="0"/>
          <c:showVal val="0"/>
          <c:showCatName val="0"/>
          <c:showSerName val="0"/>
          <c:showPercent val="0"/>
          <c:showBubbleSize val="0"/>
        </c:dLbls>
        <c:smooth val="0"/>
        <c:axId val="361693096"/>
        <c:axId val="361693488"/>
      </c:lineChart>
      <c:catAx>
        <c:axId val="36169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3488"/>
        <c:crosses val="autoZero"/>
        <c:auto val="1"/>
        <c:lblAlgn val="ctr"/>
        <c:lblOffset val="100"/>
        <c:noMultiLvlLbl val="0"/>
      </c:catAx>
      <c:valAx>
        <c:axId val="361693488"/>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3096"/>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383E-4F8A-89E8-1332A5C418E6}"/>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383E-4F8A-89E8-1332A5C418E6}"/>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383E-4F8A-89E8-1332A5C418E6}"/>
            </c:ext>
          </c:extLst>
        </c:ser>
        <c:dLbls>
          <c:showLegendKey val="0"/>
          <c:showVal val="0"/>
          <c:showCatName val="0"/>
          <c:showSerName val="0"/>
          <c:showPercent val="0"/>
          <c:showBubbleSize val="0"/>
        </c:dLbls>
        <c:smooth val="0"/>
        <c:axId val="361691920"/>
        <c:axId val="361689960"/>
      </c:lineChart>
      <c:catAx>
        <c:axId val="36169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89960"/>
        <c:crosses val="autoZero"/>
        <c:auto val="1"/>
        <c:lblAlgn val="ctr"/>
        <c:lblOffset val="100"/>
        <c:noMultiLvlLbl val="0"/>
      </c:catAx>
      <c:valAx>
        <c:axId val="361689960"/>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1920"/>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6592-4F31-BFD1-2F9C7B2236C3}"/>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6592-4F31-BFD1-2F9C7B2236C3}"/>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6592-4F31-BFD1-2F9C7B2236C3}"/>
            </c:ext>
          </c:extLst>
        </c:ser>
        <c:dLbls>
          <c:showLegendKey val="0"/>
          <c:showVal val="0"/>
          <c:showCatName val="0"/>
          <c:showSerName val="0"/>
          <c:showPercent val="0"/>
          <c:showBubbleSize val="0"/>
        </c:dLbls>
        <c:smooth val="0"/>
        <c:axId val="361695448"/>
        <c:axId val="361692312"/>
      </c:lineChart>
      <c:catAx>
        <c:axId val="36169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2312"/>
        <c:crosses val="autoZero"/>
        <c:auto val="1"/>
        <c:lblAlgn val="ctr"/>
        <c:lblOffset val="100"/>
        <c:noMultiLvlLbl val="0"/>
      </c:catAx>
      <c:valAx>
        <c:axId val="36169231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5448"/>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EA8C-4BB4-91E1-E88F9A95CB04}"/>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EA8C-4BB4-91E1-E88F9A95CB04}"/>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EA8C-4BB4-91E1-E88F9A95CB04}"/>
            </c:ext>
          </c:extLst>
        </c:ser>
        <c:dLbls>
          <c:showLegendKey val="0"/>
          <c:showVal val="0"/>
          <c:showCatName val="0"/>
          <c:showSerName val="0"/>
          <c:showPercent val="0"/>
          <c:showBubbleSize val="0"/>
        </c:dLbls>
        <c:smooth val="0"/>
        <c:axId val="361694664"/>
        <c:axId val="361695056"/>
      </c:lineChart>
      <c:catAx>
        <c:axId val="36169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5056"/>
        <c:crosses val="autoZero"/>
        <c:auto val="1"/>
        <c:lblAlgn val="ctr"/>
        <c:lblOffset val="100"/>
        <c:noMultiLvlLbl val="0"/>
      </c:catAx>
      <c:valAx>
        <c:axId val="36169505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466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374116488"/>
        <c:axId val="374116096"/>
      </c:lineChart>
      <c:catAx>
        <c:axId val="374116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116096"/>
        <c:crosses val="autoZero"/>
        <c:auto val="1"/>
        <c:lblAlgn val="ctr"/>
        <c:lblOffset val="100"/>
        <c:noMultiLvlLbl val="0"/>
      </c:catAx>
      <c:valAx>
        <c:axId val="37411609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116488"/>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ECD1-4F16-A0E5-A5AD389EB96C}"/>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ECD1-4F16-A0E5-A5AD389EB96C}"/>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ECD1-4F16-A0E5-A5AD389EB96C}"/>
            </c:ext>
          </c:extLst>
        </c:ser>
        <c:dLbls>
          <c:showLegendKey val="0"/>
          <c:showVal val="0"/>
          <c:showCatName val="0"/>
          <c:showSerName val="0"/>
          <c:showPercent val="0"/>
          <c:showBubbleSize val="0"/>
        </c:dLbls>
        <c:smooth val="0"/>
        <c:axId val="356404344"/>
        <c:axId val="356405912"/>
      </c:lineChart>
      <c:catAx>
        <c:axId val="35640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5912"/>
        <c:crosses val="autoZero"/>
        <c:auto val="1"/>
        <c:lblAlgn val="ctr"/>
        <c:lblOffset val="100"/>
        <c:noMultiLvlLbl val="0"/>
      </c:catAx>
      <c:valAx>
        <c:axId val="35640591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434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CE3C-4F2D-819B-33C8AF66904D}"/>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CE3C-4F2D-819B-33C8AF66904D}"/>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CE3C-4F2D-819B-33C8AF66904D}"/>
            </c:ext>
          </c:extLst>
        </c:ser>
        <c:dLbls>
          <c:showLegendKey val="0"/>
          <c:showVal val="0"/>
          <c:showCatName val="0"/>
          <c:showSerName val="0"/>
          <c:showPercent val="0"/>
          <c:showBubbleSize val="0"/>
        </c:dLbls>
        <c:smooth val="0"/>
        <c:axId val="356401208"/>
        <c:axId val="356408656"/>
      </c:lineChart>
      <c:catAx>
        <c:axId val="35640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8656"/>
        <c:crosses val="autoZero"/>
        <c:auto val="1"/>
        <c:lblAlgn val="ctr"/>
        <c:lblOffset val="100"/>
        <c:noMultiLvlLbl val="0"/>
      </c:catAx>
      <c:valAx>
        <c:axId val="35640865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1208"/>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ED30-45A8-9EE2-A6E501EAAE5E}"/>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ED30-45A8-9EE2-A6E501EAAE5E}"/>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ED30-45A8-9EE2-A6E501EAAE5E}"/>
            </c:ext>
          </c:extLst>
        </c:ser>
        <c:dLbls>
          <c:showLegendKey val="0"/>
          <c:showVal val="0"/>
          <c:showCatName val="0"/>
          <c:showSerName val="0"/>
          <c:showPercent val="0"/>
          <c:showBubbleSize val="0"/>
        </c:dLbls>
        <c:smooth val="0"/>
        <c:axId val="356401600"/>
        <c:axId val="356407088"/>
      </c:lineChart>
      <c:catAx>
        <c:axId val="35640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7088"/>
        <c:crosses val="autoZero"/>
        <c:auto val="1"/>
        <c:lblAlgn val="ctr"/>
        <c:lblOffset val="100"/>
        <c:noMultiLvlLbl val="0"/>
      </c:catAx>
      <c:valAx>
        <c:axId val="356407088"/>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1600"/>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A0C0-4182-9B56-4D4220AD8E64}"/>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A0C0-4182-9B56-4D4220AD8E64}"/>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A0C0-4182-9B56-4D4220AD8E64}"/>
            </c:ext>
          </c:extLst>
        </c:ser>
        <c:dLbls>
          <c:showLegendKey val="0"/>
          <c:showVal val="0"/>
          <c:showCatName val="0"/>
          <c:showSerName val="0"/>
          <c:showPercent val="0"/>
          <c:showBubbleSize val="0"/>
        </c:dLbls>
        <c:smooth val="0"/>
        <c:axId val="356402384"/>
        <c:axId val="356405128"/>
      </c:lineChart>
      <c:catAx>
        <c:axId val="35640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5128"/>
        <c:crosses val="autoZero"/>
        <c:auto val="1"/>
        <c:lblAlgn val="ctr"/>
        <c:lblOffset val="100"/>
        <c:noMultiLvlLbl val="0"/>
      </c:catAx>
      <c:valAx>
        <c:axId val="356405128"/>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238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598B-4693-B44C-09AAFB8EA2A6}"/>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598B-4693-B44C-09AAFB8EA2A6}"/>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598B-4693-B44C-09AAFB8EA2A6}"/>
            </c:ext>
          </c:extLst>
        </c:ser>
        <c:dLbls>
          <c:showLegendKey val="0"/>
          <c:showVal val="0"/>
          <c:showCatName val="0"/>
          <c:showSerName val="0"/>
          <c:showPercent val="0"/>
          <c:showBubbleSize val="0"/>
        </c:dLbls>
        <c:smooth val="0"/>
        <c:axId val="356403560"/>
        <c:axId val="356404736"/>
      </c:lineChart>
      <c:catAx>
        <c:axId val="35640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4736"/>
        <c:crosses val="autoZero"/>
        <c:auto val="1"/>
        <c:lblAlgn val="ctr"/>
        <c:lblOffset val="100"/>
        <c:noMultiLvlLbl val="0"/>
      </c:catAx>
      <c:valAx>
        <c:axId val="35640473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403560"/>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0F08-4E52-9AF3-A757F168947B}"/>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0F08-4E52-9AF3-A757F168947B}"/>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0F08-4E52-9AF3-A757F168947B}"/>
            </c:ext>
          </c:extLst>
        </c:ser>
        <c:dLbls>
          <c:showLegendKey val="0"/>
          <c:showVal val="0"/>
          <c:showCatName val="0"/>
          <c:showSerName val="0"/>
          <c:showPercent val="0"/>
          <c:showBubbleSize val="0"/>
        </c:dLbls>
        <c:smooth val="0"/>
        <c:axId val="318120424"/>
        <c:axId val="318120816"/>
      </c:lineChart>
      <c:catAx>
        <c:axId val="31812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20816"/>
        <c:crosses val="autoZero"/>
        <c:auto val="1"/>
        <c:lblAlgn val="ctr"/>
        <c:lblOffset val="100"/>
        <c:noMultiLvlLbl val="0"/>
      </c:catAx>
      <c:valAx>
        <c:axId val="31812081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2042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361F-4D05-8078-E479C994299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361F-4D05-8078-E479C994299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361F-4D05-8078-E479C994299A}"/>
            </c:ext>
          </c:extLst>
        </c:ser>
        <c:dLbls>
          <c:showLegendKey val="0"/>
          <c:showVal val="0"/>
          <c:showCatName val="0"/>
          <c:showSerName val="0"/>
          <c:showPercent val="0"/>
          <c:showBubbleSize val="0"/>
        </c:dLbls>
        <c:smooth val="0"/>
        <c:axId val="318121208"/>
        <c:axId val="361691136"/>
      </c:lineChart>
      <c:catAx>
        <c:axId val="3181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1136"/>
        <c:crosses val="autoZero"/>
        <c:auto val="1"/>
        <c:lblAlgn val="ctr"/>
        <c:lblOffset val="100"/>
        <c:noMultiLvlLbl val="0"/>
      </c:catAx>
      <c:valAx>
        <c:axId val="36169113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21208"/>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C220-4A60-A39D-C0E0C1D874DF}"/>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C220-4A60-A39D-C0E0C1D874DF}"/>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C220-4A60-A39D-C0E0C1D874DF}"/>
            </c:ext>
          </c:extLst>
        </c:ser>
        <c:dLbls>
          <c:showLegendKey val="0"/>
          <c:showVal val="0"/>
          <c:showCatName val="0"/>
          <c:showSerName val="0"/>
          <c:showPercent val="0"/>
          <c:showBubbleSize val="0"/>
        </c:dLbls>
        <c:smooth val="0"/>
        <c:axId val="361696624"/>
        <c:axId val="361689176"/>
      </c:lineChart>
      <c:catAx>
        <c:axId val="36169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89176"/>
        <c:crosses val="autoZero"/>
        <c:auto val="1"/>
        <c:lblAlgn val="ctr"/>
        <c:lblOffset val="100"/>
        <c:noMultiLvlLbl val="0"/>
      </c:catAx>
      <c:valAx>
        <c:axId val="36168917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69662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4A35DD0-2372-4C80-81B6-EF7D8CD8B4A1}" type="datetimeFigureOut">
              <a:rPr lang="en-GB" smtClean="0"/>
              <a:t>29/10/2020</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CBE1BB-57C1-4813-BE11-B465033F56D7}" type="slidenum">
              <a:rPr lang="en-GB" smtClean="0"/>
              <a:t>‹#›</a:t>
            </a:fld>
            <a:endParaRPr lang="en-GB"/>
          </a:p>
        </p:txBody>
      </p:sp>
    </p:spTree>
    <p:extLst>
      <p:ext uri="{BB962C8B-B14F-4D97-AF65-F5344CB8AC3E}">
        <p14:creationId xmlns:p14="http://schemas.microsoft.com/office/powerpoint/2010/main" val="85732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84D844-4F32-4510-B327-D56999612EA7}" type="datetimeFigureOut">
              <a:rPr lang="en-US" smtClean="0"/>
              <a:t>10/29/2020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251393-DB9F-420B-9ED7-40348FAB9894}" type="slidenum">
              <a:rPr lang="en-US" smtClean="0"/>
              <a:t>‹#›</a:t>
            </a:fld>
            <a:endParaRPr lang="en-US"/>
          </a:p>
        </p:txBody>
      </p:sp>
    </p:spTree>
    <p:extLst>
      <p:ext uri="{BB962C8B-B14F-4D97-AF65-F5344CB8AC3E}">
        <p14:creationId xmlns:p14="http://schemas.microsoft.com/office/powerpoint/2010/main" val="4823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51393-DB9F-420B-9ED7-40348FAB9894}" type="slidenum">
              <a:rPr lang="en-US" smtClean="0"/>
              <a:t>3</a:t>
            </a:fld>
            <a:endParaRPr lang="en-US"/>
          </a:p>
        </p:txBody>
      </p:sp>
    </p:spTree>
    <p:extLst>
      <p:ext uri="{BB962C8B-B14F-4D97-AF65-F5344CB8AC3E}">
        <p14:creationId xmlns:p14="http://schemas.microsoft.com/office/powerpoint/2010/main" val="267483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latin typeface="Calibri" charset="0"/>
            </a:endParaRPr>
          </a:p>
          <a:p>
            <a:endParaRPr lang="en-ZA" dirty="0">
              <a:latin typeface="Calibri" charset="0"/>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57066" indent="-291179" eaLnBrk="0" hangingPunct="0">
              <a:defRPr sz="2400">
                <a:solidFill>
                  <a:schemeClr val="tx1"/>
                </a:solidFill>
                <a:latin typeface="Arial" charset="0"/>
                <a:ea typeface="ヒラギノ角ゴ Pro W3" charset="0"/>
                <a:cs typeface="ヒラギノ角ゴ Pro W3" charset="0"/>
              </a:defRPr>
            </a:lvl2pPr>
            <a:lvl3pPr marL="1164717" indent="-232943" eaLnBrk="0" hangingPunct="0">
              <a:defRPr sz="2400">
                <a:solidFill>
                  <a:schemeClr val="tx1"/>
                </a:solidFill>
                <a:latin typeface="Arial" charset="0"/>
                <a:ea typeface="ヒラギノ角ゴ Pro W3" charset="0"/>
                <a:cs typeface="ヒラギノ角ゴ Pro W3" charset="0"/>
              </a:defRPr>
            </a:lvl3pPr>
            <a:lvl4pPr marL="1630604" indent="-232943" eaLnBrk="0" hangingPunct="0">
              <a:defRPr sz="2400">
                <a:solidFill>
                  <a:schemeClr val="tx1"/>
                </a:solidFill>
                <a:latin typeface="Arial" charset="0"/>
                <a:ea typeface="ヒラギノ角ゴ Pro W3" charset="0"/>
                <a:cs typeface="ヒラギノ角ゴ Pro W3" charset="0"/>
              </a:defRPr>
            </a:lvl4pPr>
            <a:lvl5pPr marL="2096491" indent="-232943" eaLnBrk="0" hangingPunct="0">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D0D2C49-58BA-FE4D-910A-9562F623C28E}" type="slidenum">
              <a:rPr lang="en-ZA" sz="1200"/>
              <a:pPr eaLnBrk="1" hangingPunct="1"/>
              <a:t>45</a:t>
            </a:fld>
            <a:endParaRPr lang="en-ZA" sz="1200"/>
          </a:p>
        </p:txBody>
      </p:sp>
    </p:spTree>
    <p:extLst>
      <p:ext uri="{BB962C8B-B14F-4D97-AF65-F5344CB8AC3E}">
        <p14:creationId xmlns:p14="http://schemas.microsoft.com/office/powerpoint/2010/main" val="197460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Agenda setting: What are the consequences of a continued increase in the use of chemical fertilizer?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Design: How much does it cost to conserve 300 hectares of forest?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Implementation: What is the impact of introducing a PES, or an incentive for renewable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Review: How effective has been the introduction of efficient irrigation in the past 10 years?</a:t>
            </a:r>
          </a:p>
        </p:txBody>
      </p:sp>
      <p:sp>
        <p:nvSpPr>
          <p:cNvPr id="4" name="Slide Number Placeholder 3"/>
          <p:cNvSpPr>
            <a:spLocks noGrp="1"/>
          </p:cNvSpPr>
          <p:nvPr>
            <p:ph type="sldNum" sz="quarter" idx="10"/>
          </p:nvPr>
        </p:nvSpPr>
        <p:spPr/>
        <p:txBody>
          <a:bodyPr/>
          <a:lstStyle/>
          <a:p>
            <a:fld id="{32251393-DB9F-420B-9ED7-40348FAB9894}" type="slidenum">
              <a:rPr lang="en-US" smtClean="0"/>
              <a:t>10</a:t>
            </a:fld>
            <a:endParaRPr lang="en-US"/>
          </a:p>
        </p:txBody>
      </p:sp>
    </p:spTree>
    <p:extLst>
      <p:ext uri="{BB962C8B-B14F-4D97-AF65-F5344CB8AC3E}">
        <p14:creationId xmlns:p14="http://schemas.microsoft.com/office/powerpoint/2010/main" val="38042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29</a:t>
            </a:fld>
            <a:endParaRPr lang="en-US"/>
          </a:p>
        </p:txBody>
      </p:sp>
    </p:spTree>
    <p:extLst>
      <p:ext uri="{BB962C8B-B14F-4D97-AF65-F5344CB8AC3E}">
        <p14:creationId xmlns:p14="http://schemas.microsoft.com/office/powerpoint/2010/main" val="374814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38</a:t>
            </a:fld>
            <a:endParaRPr lang="en-US"/>
          </a:p>
        </p:txBody>
      </p:sp>
    </p:spTree>
    <p:extLst>
      <p:ext uri="{BB962C8B-B14F-4D97-AF65-F5344CB8AC3E}">
        <p14:creationId xmlns:p14="http://schemas.microsoft.com/office/powerpoint/2010/main" val="250862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39</a:t>
            </a:fld>
            <a:endParaRPr lang="en-US"/>
          </a:p>
        </p:txBody>
      </p:sp>
    </p:spTree>
    <p:extLst>
      <p:ext uri="{BB962C8B-B14F-4D97-AF65-F5344CB8AC3E}">
        <p14:creationId xmlns:p14="http://schemas.microsoft.com/office/powerpoint/2010/main" val="329330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40</a:t>
            </a:fld>
            <a:endParaRPr lang="en-US"/>
          </a:p>
        </p:txBody>
      </p:sp>
    </p:spTree>
    <p:extLst>
      <p:ext uri="{BB962C8B-B14F-4D97-AF65-F5344CB8AC3E}">
        <p14:creationId xmlns:p14="http://schemas.microsoft.com/office/powerpoint/2010/main" val="405381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41</a:t>
            </a:fld>
            <a:endParaRPr lang="en-US"/>
          </a:p>
        </p:txBody>
      </p:sp>
    </p:spTree>
    <p:extLst>
      <p:ext uri="{BB962C8B-B14F-4D97-AF65-F5344CB8AC3E}">
        <p14:creationId xmlns:p14="http://schemas.microsoft.com/office/powerpoint/2010/main" val="143461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42</a:t>
            </a:fld>
            <a:endParaRPr lang="en-US"/>
          </a:p>
        </p:txBody>
      </p:sp>
    </p:spTree>
    <p:extLst>
      <p:ext uri="{BB962C8B-B14F-4D97-AF65-F5344CB8AC3E}">
        <p14:creationId xmlns:p14="http://schemas.microsoft.com/office/powerpoint/2010/main" val="62082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2251393-DB9F-420B-9ED7-40348FAB9894}" type="slidenum">
              <a:rPr lang="en-US" smtClean="0"/>
              <a:t>43</a:t>
            </a:fld>
            <a:endParaRPr lang="en-US"/>
          </a:p>
        </p:txBody>
      </p:sp>
    </p:spTree>
    <p:extLst>
      <p:ext uri="{BB962C8B-B14F-4D97-AF65-F5344CB8AC3E}">
        <p14:creationId xmlns:p14="http://schemas.microsoft.com/office/powerpoint/2010/main" val="120705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5.xml"/><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2280"/>
            <a:ext cx="9144000" cy="495487"/>
          </a:xfrm>
          <a:prstGeom prst="rect">
            <a:avLst/>
          </a:prstGeom>
        </p:spPr>
        <p:txBody>
          <a:bodyPr/>
          <a:lstStyle>
            <a:lvl1pPr algn="ctr">
              <a:defRPr sz="2400" baseline="0">
                <a:solidFill>
                  <a:schemeClr val="tx1">
                    <a:lumMod val="75000"/>
                    <a:lumOff val="25000"/>
                  </a:schemeClr>
                </a:solidFill>
                <a:latin typeface="Franklin Gothic Book"/>
              </a:defRPr>
            </a:lvl1pPr>
          </a:lstStyle>
          <a:p>
            <a:r>
              <a:rPr lang="en-US" dirty="0"/>
              <a:t>Bringing the Future into Focus</a:t>
            </a:r>
          </a:p>
        </p:txBody>
      </p:sp>
    </p:spTree>
    <p:extLst>
      <p:ext uri="{BB962C8B-B14F-4D97-AF65-F5344CB8AC3E}">
        <p14:creationId xmlns:p14="http://schemas.microsoft.com/office/powerpoint/2010/main" val="18118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015753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50FE7AF8-FF85-4229-828A-399CC2ECC4EE}" type="datetime1">
              <a:rPr lang="en-US">
                <a:solidFill>
                  <a:srgbClr val="000000"/>
                </a:solidFill>
              </a:rPr>
              <a:pPr/>
              <a:t>10/29/2020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517A15C-E43D-48E3-9F7A-81294F491E2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766D24C-E097-4323-8EBF-6998D5C35DD0}" type="datetime1">
              <a:rPr lang="en-US">
                <a:solidFill>
                  <a:srgbClr val="000000"/>
                </a:solidFill>
              </a:rPr>
              <a:pPr/>
              <a:t>10/29/2020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FA9DCD7-5240-4AF8-A3F1-3F4AD34CDC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5B65775-C0DA-4A5F-9BCC-5840ED18DBDF}" type="datetime1">
              <a:rPr lang="en-US">
                <a:solidFill>
                  <a:srgbClr val="000000"/>
                </a:solidFill>
              </a:rPr>
              <a:pPr/>
              <a:t>10/29/2020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9952B37-7E46-4681-80B6-32404C7F60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FDA4AB-D4EF-40DA-9DFF-13729604ABAC}" type="datetime1">
              <a:rPr lang="en-US">
                <a:solidFill>
                  <a:srgbClr val="000000"/>
                </a:solidFill>
              </a:rPr>
              <a:pPr/>
              <a:t>10/29/2020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E63866-17AC-485A-BBE9-1D9A15FE011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E3AEBCA-35FD-431D-9897-835121571A0E}" type="datetime1">
              <a:rPr lang="en-US">
                <a:solidFill>
                  <a:srgbClr val="000000"/>
                </a:solidFill>
              </a:rPr>
              <a:pPr/>
              <a:t>10/29/2020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4414A9F-A8BA-4E90-B68F-0732821074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39012B9F-715D-43C3-ABF8-CAE3E46BF247}" type="datetime1">
              <a:rPr lang="en-US">
                <a:solidFill>
                  <a:srgbClr val="000000"/>
                </a:solidFill>
              </a: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556EDE-20B0-42F6-BB2C-26A2CE4C46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FAD6F7B-CC2D-4919-9D7D-01E920300085}" type="datetime1">
              <a:rPr lang="en-US">
                <a:solidFill>
                  <a:srgbClr val="000000"/>
                </a:solidFill>
              </a: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EB992D-17DD-4DC2-A4AA-00EDE17DB2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497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56709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627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34009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87069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83776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95400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08392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616696641"/>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5277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0CF2BA-C574-4EA2-B943-24AAF13601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6176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32391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8500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886751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666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9857132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13706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96231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153150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1382241025"/>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8523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30820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6629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42613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6425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03635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722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3933697324"/>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304092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491150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2987019691"/>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37691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ED3635-190C-4BCA-82D5-3FC4A6E1CB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8827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7086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45FEAC-5709-4633-BA0C-DF84B1D381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4569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5269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93486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20651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3362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76925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105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7"/>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5435580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2110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25665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859585" y="6247797"/>
            <a:ext cx="2057400" cy="365125"/>
          </a:xfrm>
          <a:prstGeom prst="rect">
            <a:avLst/>
          </a:prstGeom>
        </p:spPr>
        <p:txBody>
          <a:bodyPr/>
          <a:lstStyle/>
          <a:p>
            <a:r>
              <a:rPr lang="en-GB" dirty="0">
                <a:solidFill>
                  <a:prstClr val="black"/>
                </a:solidFill>
              </a:rPr>
              <a:t>Slide </a:t>
            </a:r>
            <a:fld id="{5F7484D2-8E9F-46D7-97CE-D97268F7C8D0}" type="slidenum">
              <a:rPr lang="en-GB" smtClean="0">
                <a:solidFill>
                  <a:prstClr val="black"/>
                </a:solidFill>
              </a:rPr>
              <a:pPr/>
              <a:t>‹#›</a:t>
            </a:fld>
            <a:endParaRPr lang="en-GB" dirty="0">
              <a:solidFill>
                <a:prstClr val="black"/>
              </a:solidFill>
            </a:endParaRPr>
          </a:p>
        </p:txBody>
      </p:sp>
      <p:cxnSp>
        <p:nvCxnSpPr>
          <p:cNvPr id="7" name="Straight Connector 6"/>
          <p:cNvCxnSpPr/>
          <p:nvPr userDrawn="1"/>
        </p:nvCxnSpPr>
        <p:spPr>
          <a:xfrm>
            <a:off x="0" y="98072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Description: UN"/>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3730" y="116632"/>
            <a:ext cx="775335" cy="676275"/>
          </a:xfrm>
          <a:prstGeom prst="rect">
            <a:avLst/>
          </a:prstGeom>
          <a:noFill/>
          <a:ln>
            <a:noFill/>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1083" y="207119"/>
            <a:ext cx="2838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587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sz="1800" dirty="0" err="1">
                <a:solidFill>
                  <a:prstClr val="black"/>
                </a:solidFill>
              </a:rPr>
              <a:t>seea@un.org</a:t>
            </a:r>
            <a:endParaRPr sz="1800" dirty="0">
              <a:solidFill>
                <a:prstClr val="black"/>
              </a:solidFill>
            </a:endParaRPr>
          </a:p>
        </p:txBody>
      </p:sp>
    </p:spTree>
    <p:extLst>
      <p:ext uri="{BB962C8B-B14F-4D97-AF65-F5344CB8AC3E}">
        <p14:creationId xmlns:p14="http://schemas.microsoft.com/office/powerpoint/2010/main" val="33195231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56C4B4D-4148-42C8-9224-245A9BAECAC1}" type="datetimeFigureOut">
              <a:rPr lang="en-US" altLang="en-US">
                <a:solidFill>
                  <a:prstClr val="black"/>
                </a:solidFill>
              </a:rPr>
              <a:pPr>
                <a:defRPr/>
              </a:pPr>
              <a:t>10/29/2020</a:t>
            </a:fld>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27B8AAD-4ACF-4324-96B2-0D44E6B052A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492663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90"/>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a:xfrm>
            <a:off x="8519145" y="6408000"/>
            <a:ext cx="468000" cy="164250"/>
          </a:xfrm>
          <a:prstGeom prst="rect">
            <a:avLst/>
          </a:prstGeom>
        </p:spPr>
        <p:txBody>
          <a:bodyPr/>
          <a:lstStyle/>
          <a:p>
            <a:pPr algn="r">
              <a:lnSpc>
                <a:spcPts val="1200"/>
              </a:lnSpc>
            </a:pPr>
            <a:fld id="{F25965E0-7062-474C-8671-DB3A3CE669B0}" type="slidenum">
              <a:rPr lang="en-GB" smtClean="0">
                <a:solidFill>
                  <a:srgbClr val="005172"/>
                </a:solidFill>
              </a:rPr>
              <a:pPr algn="r">
                <a:lnSpc>
                  <a:spcPts val="1200"/>
                </a:lnSpc>
              </a:pPr>
              <a:t>‹#›</a:t>
            </a:fld>
            <a:endParaRPr lang="en-GB" dirty="0">
              <a:solidFill>
                <a:srgbClr val="005172"/>
              </a:solidFill>
            </a:endParaRPr>
          </a:p>
        </p:txBody>
      </p:sp>
    </p:spTree>
    <p:extLst>
      <p:ext uri="{BB962C8B-B14F-4D97-AF65-F5344CB8AC3E}">
        <p14:creationId xmlns:p14="http://schemas.microsoft.com/office/powerpoint/2010/main" val="16423319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3000" b="0" spc="75"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1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70"/>
            <a:ext cx="7886700" cy="483909"/>
          </a:xfrm>
          <a:prstGeom prst="rect">
            <a:avLst/>
          </a:prstGeom>
        </p:spPr>
        <p:txBody>
          <a:bodyPr/>
          <a:lstStyle>
            <a:lvl1pPr marL="0" indent="0">
              <a:buNone/>
              <a:defRPr sz="21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13033950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8"/>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3533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8"/>
            <a:ext cx="6858000" cy="3308347"/>
          </a:xfrm>
          <a:prstGeom prst="rect">
            <a:avLst/>
          </a:prstGeom>
        </p:spPr>
        <p:txBody>
          <a:bodyPr/>
          <a:lstStyle>
            <a:lvl1pPr>
              <a:lnSpc>
                <a:spcPct val="110000"/>
              </a:lnSpc>
              <a:buClr>
                <a:srgbClr val="0984AF"/>
              </a:buClr>
              <a:defRPr sz="1350">
                <a:solidFill>
                  <a:schemeClr val="accent4"/>
                </a:solidFill>
                <a:latin typeface="Palatino Linotype" panose="02040502050505030304" pitchFamily="18" charset="0"/>
              </a:defRPr>
            </a:lvl1pPr>
            <a:lvl2pPr marL="514350" indent="-171450">
              <a:lnSpc>
                <a:spcPct val="110000"/>
              </a:lnSpc>
              <a:buClr>
                <a:srgbClr val="0984AF"/>
              </a:buClr>
              <a:buFont typeface="News Gothic" panose="02000503040000020004" pitchFamily="2" charset="0"/>
              <a:buChar char="&gt;"/>
              <a:defRPr sz="1350">
                <a:solidFill>
                  <a:schemeClr val="accent4"/>
                </a:solidFill>
                <a:latin typeface="Palatino Linotype" panose="02040502050505030304" pitchFamily="18" charset="0"/>
              </a:defRPr>
            </a:lvl2pPr>
            <a:lvl3pPr marL="857250" indent="-171450">
              <a:lnSpc>
                <a:spcPct val="110000"/>
              </a:lnSpc>
              <a:buClr>
                <a:srgbClr val="0984AF"/>
              </a:buClr>
              <a:buFont typeface="Calibri" panose="020F0502020204030204" pitchFamily="34" charset="0"/>
              <a:buChar char="⁻"/>
              <a:defRPr sz="1350">
                <a:solidFill>
                  <a:schemeClr val="accent4"/>
                </a:solidFill>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lnSpc>
                <a:spcPct val="110000"/>
              </a:lnSpc>
              <a:buClr>
                <a:srgbClr val="0984AF"/>
              </a:buClr>
              <a:defRPr sz="135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1457374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5" name="Picture 4">
            <a:extLst>
              <a:ext uri="{FF2B5EF4-FFF2-40B4-BE49-F238E27FC236}">
                <a16:creationId xmlns:a16="http://schemas.microsoft.com/office/drawing/2014/main" xmlns="" id="{443AA38C-7B25-4155-B916-FF14C33E4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6" name="Straight Connector 5">
            <a:extLst>
              <a:ext uri="{FF2B5EF4-FFF2-40B4-BE49-F238E27FC236}">
                <a16:creationId xmlns:a16="http://schemas.microsoft.com/office/drawing/2014/main" xmlns="" id="{701C850F-B2B8-451E-9E1C-58B7E0BA2B0A}"/>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8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knowledgments Slide">
    <p:bg>
      <p:bgPr>
        <a:solidFill>
          <a:schemeClr val="bg1"/>
        </a:solidFill>
        <a:effectLst/>
      </p:bgPr>
    </p:bg>
    <p:spTree>
      <p:nvGrpSpPr>
        <p:cNvPr id="1" name=""/>
        <p:cNvGrpSpPr/>
        <p:nvPr/>
      </p:nvGrpSpPr>
      <p:grpSpPr>
        <a:xfrm>
          <a:off x="0" y="0"/>
          <a:ext cx="0" cy="0"/>
          <a:chOff x="0" y="0"/>
          <a:chExt cx="0" cy="0"/>
        </a:xfrm>
      </p:grpSpPr>
      <p:pic>
        <p:nvPicPr>
          <p:cNvPr id="1026" name="Picture 112"/>
          <p:cNvPicPr>
            <a:picLocks noChangeAspect="1" noChangeArrowheads="1"/>
          </p:cNvPicPr>
          <p:nvPr userDrawn="1"/>
        </p:nvPicPr>
        <p:blipFill>
          <a:blip r:embed="rId2">
            <a:extLst>
              <a:ext uri="{28A0092B-C50C-407E-A947-70E740481C1C}">
                <a14:useLocalDpi xmlns:a14="http://schemas.microsoft.com/office/drawing/2010/main" val="0"/>
              </a:ext>
            </a:extLst>
          </a:blip>
          <a:srcRect r="77617"/>
          <a:stretch>
            <a:fillRect/>
          </a:stretch>
        </p:blipFill>
        <p:spPr bwMode="auto">
          <a:xfrm>
            <a:off x="4233157" y="5157001"/>
            <a:ext cx="1400816" cy="12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3"/>
          <p:cNvPicPr>
            <a:picLocks noChangeAspect="1" noChangeArrowheads="1"/>
          </p:cNvPicPr>
          <p:nvPr userDrawn="1"/>
        </p:nvPicPr>
        <p:blipFill>
          <a:blip r:embed="rId2">
            <a:extLst>
              <a:ext uri="{28A0092B-C50C-407E-A947-70E740481C1C}">
                <a14:useLocalDpi xmlns:a14="http://schemas.microsoft.com/office/drawing/2010/main" val="0"/>
              </a:ext>
            </a:extLst>
          </a:blip>
          <a:srcRect l="22334" r="62881"/>
          <a:stretch>
            <a:fillRect/>
          </a:stretch>
        </p:blipFill>
        <p:spPr bwMode="auto">
          <a:xfrm>
            <a:off x="2817563" y="5148021"/>
            <a:ext cx="916566" cy="12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4"/>
          <p:cNvPicPr>
            <a:picLocks noChangeAspect="1" noChangeArrowheads="1"/>
          </p:cNvPicPr>
          <p:nvPr userDrawn="1"/>
        </p:nvPicPr>
        <p:blipFill>
          <a:blip r:embed="rId2">
            <a:extLst>
              <a:ext uri="{28A0092B-C50C-407E-A947-70E740481C1C}">
                <a14:useLocalDpi xmlns:a14="http://schemas.microsoft.com/office/drawing/2010/main" val="0"/>
              </a:ext>
            </a:extLst>
          </a:blip>
          <a:srcRect l="36774" r="25835"/>
          <a:stretch>
            <a:fillRect/>
          </a:stretch>
        </p:blipFill>
        <p:spPr bwMode="auto">
          <a:xfrm>
            <a:off x="5937698" y="5230621"/>
            <a:ext cx="2310948" cy="12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5"/>
          <p:cNvPicPr>
            <a:picLocks noChangeAspect="1" noChangeArrowheads="1"/>
          </p:cNvPicPr>
          <p:nvPr userDrawn="1"/>
        </p:nvPicPr>
        <p:blipFill>
          <a:blip r:embed="rId2">
            <a:extLst>
              <a:ext uri="{28A0092B-C50C-407E-A947-70E740481C1C}">
                <a14:useLocalDpi xmlns:a14="http://schemas.microsoft.com/office/drawing/2010/main" val="0"/>
              </a:ext>
            </a:extLst>
          </a:blip>
          <a:srcRect l="73524"/>
          <a:stretch>
            <a:fillRect/>
          </a:stretch>
        </p:blipFill>
        <p:spPr bwMode="auto">
          <a:xfrm>
            <a:off x="626919" y="5158946"/>
            <a:ext cx="1641782" cy="12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userDrawn="1"/>
        </p:nvSpPr>
        <p:spPr>
          <a:xfrm>
            <a:off x="616063" y="545670"/>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solidFill>
                  <a:schemeClr val="accent3"/>
                </a:solidFill>
                <a:latin typeface="+mj-lt"/>
              </a:rPr>
              <a:t>Acknowledgments</a:t>
            </a:r>
          </a:p>
        </p:txBody>
      </p:sp>
      <p:sp>
        <p:nvSpPr>
          <p:cNvPr id="2" name="Rectangle 1"/>
          <p:cNvSpPr/>
          <p:nvPr userDrawn="1"/>
        </p:nvSpPr>
        <p:spPr>
          <a:xfrm>
            <a:off x="690312" y="1432902"/>
            <a:ext cx="6159208" cy="1175706"/>
          </a:xfrm>
          <a:prstGeom prst="rect">
            <a:avLst/>
          </a:prstGeom>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This project is a collaboration of The United Nations Statistics Division, United Nations Environment </a:t>
            </a:r>
            <a:r>
              <a:rPr lang="en-US" sz="1600" baseline="0" dirty="0" err="1">
                <a:solidFill>
                  <a:schemeClr val="tx2"/>
                </a:solidFill>
                <a:latin typeface="Palatino Linotype" panose="02040502050505030304" pitchFamily="18" charset="0"/>
                <a:ea typeface="Calibri" panose="020F0502020204030204" pitchFamily="34" charset="0"/>
                <a:cs typeface="Times New Roman" panose="02020603050405020304" pitchFamily="18" charset="0"/>
              </a:rPr>
              <a:t>Programme</a:t>
            </a: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 and the Secretariat of the Convention on Biological Diversity and is supported by the Government of Norway</a:t>
            </a:r>
          </a:p>
        </p:txBody>
      </p:sp>
    </p:spTree>
    <p:extLst>
      <p:ext uri="{BB962C8B-B14F-4D97-AF65-F5344CB8AC3E}">
        <p14:creationId xmlns:p14="http://schemas.microsoft.com/office/powerpoint/2010/main" val="17963207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8"/>
            <a:ext cx="6858000" cy="3308347"/>
          </a:xfrm>
          <a:prstGeom prst="rect">
            <a:avLst/>
          </a:prstGeom>
        </p:spPr>
        <p:txBody>
          <a:bodyPr/>
          <a:lstStyle>
            <a:lvl1pPr>
              <a:lnSpc>
                <a:spcPct val="110000"/>
              </a:lnSpc>
              <a:buClr>
                <a:srgbClr val="0984AF"/>
              </a:buClr>
              <a:defRPr sz="1350">
                <a:solidFill>
                  <a:schemeClr val="accent4"/>
                </a:solidFill>
                <a:latin typeface="Palatino Linotype" panose="02040502050505030304" pitchFamily="18" charset="0"/>
              </a:defRPr>
            </a:lvl1pPr>
            <a:lvl2pPr marL="514350" indent="-171450">
              <a:lnSpc>
                <a:spcPct val="110000"/>
              </a:lnSpc>
              <a:buClr>
                <a:srgbClr val="0984AF"/>
              </a:buClr>
              <a:buFont typeface="News Gothic" panose="02000503040000020004" pitchFamily="2" charset="0"/>
              <a:buChar char="&gt;"/>
              <a:defRPr sz="1350">
                <a:solidFill>
                  <a:schemeClr val="accent4"/>
                </a:solidFill>
                <a:latin typeface="Palatino Linotype" panose="02040502050505030304" pitchFamily="18" charset="0"/>
              </a:defRPr>
            </a:lvl2pPr>
            <a:lvl3pPr marL="857250" indent="-171450">
              <a:lnSpc>
                <a:spcPct val="110000"/>
              </a:lnSpc>
              <a:buClr>
                <a:srgbClr val="0984AF"/>
              </a:buClr>
              <a:buFont typeface="Calibri" panose="020F0502020204030204" pitchFamily="34" charset="0"/>
              <a:buChar char="⁻"/>
              <a:defRPr sz="1350">
                <a:solidFill>
                  <a:schemeClr val="accent4"/>
                </a:solidFill>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lnSpc>
                <a:spcPct val="110000"/>
              </a:lnSpc>
              <a:buClr>
                <a:srgbClr val="0984AF"/>
              </a:buClr>
              <a:defRPr sz="135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4" name="Picture 3">
            <a:extLst>
              <a:ext uri="{FF2B5EF4-FFF2-40B4-BE49-F238E27FC236}">
                <a16:creationId xmlns:a16="http://schemas.microsoft.com/office/drawing/2014/main" xmlns="" id="{F6D44F8E-86A2-444A-8575-A8B9CE2859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8" name="Straight Connector 7">
            <a:extLst>
              <a:ext uri="{FF2B5EF4-FFF2-40B4-BE49-F238E27FC236}">
                <a16:creationId xmlns:a16="http://schemas.microsoft.com/office/drawing/2014/main" xmlns="" id="{3905331C-CCCA-4518-B9D4-5AD135768E59}"/>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29708"/>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8"/>
            <a:ext cx="3822326" cy="3308347"/>
          </a:xfrm>
          <a:prstGeom prst="rect">
            <a:avLst/>
          </a:prstGeom>
        </p:spPr>
        <p:txBody>
          <a:bodyPr/>
          <a:lstStyle>
            <a:lvl1pPr>
              <a:buClr>
                <a:srgbClr val="0984AF"/>
              </a:buClr>
              <a:defRPr sz="1350" baseline="0">
                <a:latin typeface="Palatino Linotype" panose="02040502050505030304" pitchFamily="18" charset="0"/>
              </a:defRPr>
            </a:lvl1pPr>
            <a:lvl2pPr marL="514350" indent="-171450">
              <a:buClr>
                <a:srgbClr val="0984AF"/>
              </a:buClr>
              <a:buFont typeface="Wingdings" panose="05000000000000000000" pitchFamily="2" charset="2"/>
              <a:buChar char="Ø"/>
              <a:defRPr sz="1800">
                <a:latin typeface="Palatino Linotype" panose="02040502050505030304" pitchFamily="18" charset="0"/>
              </a:defRPr>
            </a:lvl2pPr>
            <a:lvl3pPr marL="857250" indent="-171450">
              <a:buClr>
                <a:srgbClr val="0984AF"/>
              </a:buClr>
              <a:buFont typeface="Calibri" panose="020F0502020204030204" pitchFamily="34" charset="0"/>
              <a:buChar char="⁻"/>
              <a:defRPr sz="1800">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buClr>
                <a:srgbClr val="0984AF"/>
              </a:buClr>
              <a:defRPr sz="18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8"/>
            <a:ext cx="3822326" cy="3309095"/>
          </a:xfrm>
          <a:prstGeom prst="rect">
            <a:avLst/>
          </a:prstGeom>
        </p:spPr>
        <p:txBody>
          <a:bodyPr/>
          <a:lstStyle>
            <a:lvl1pPr marL="257175" indent="-257175" algn="l">
              <a:buClr>
                <a:srgbClr val="0984AF"/>
              </a:buClr>
              <a:buFont typeface="Arial" panose="020B0604020202020204" pitchFamily="34" charset="0"/>
              <a:buChar char="•"/>
              <a:defRPr sz="1350" baseline="0">
                <a:latin typeface="Palatino Linotype" panose="02040502050505030304" pitchFamily="18" charset="0"/>
              </a:defRPr>
            </a:lvl1pPr>
            <a:lvl2pPr marL="342900" indent="0" algn="l">
              <a:buFont typeface="Arial" panose="020B0604020202020204" pitchFamily="34" charset="0"/>
              <a:buNone/>
              <a:defRPr sz="1800">
                <a:latin typeface="Palatino Linotype" panose="02040502050505030304" pitchFamily="18" charset="0"/>
              </a:defRPr>
            </a:lvl2pPr>
            <a:lvl3pPr marL="685800" indent="0" algn="l">
              <a:buFont typeface="Arial" panose="020B0604020202020204" pitchFamily="34" charset="0"/>
              <a:buNone/>
              <a:defRPr sz="1800">
                <a:latin typeface="Palatino Linotype" panose="02040502050505030304" pitchFamily="18" charset="0"/>
              </a:defRPr>
            </a:lvl3pPr>
            <a:lvl4pPr marL="1028700" indent="0" algn="l">
              <a:buFont typeface="Arial" panose="020B0604020202020204" pitchFamily="34" charset="0"/>
              <a:buNone/>
              <a:defRPr sz="1800">
                <a:latin typeface="Palatino Linotype" panose="02040502050505030304" pitchFamily="18" charset="0"/>
              </a:defRPr>
            </a:lvl4pPr>
            <a:lvl5pPr marL="1371600" indent="0" algn="l">
              <a:buFont typeface="Arial" panose="020B0604020202020204" pitchFamily="34" charset="0"/>
              <a:buNone/>
              <a:defRPr sz="18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xmlns="" id="{F65C623D-9A0D-4BD5-AFC4-8596FE2FC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8" name="Straight Connector 7">
            <a:extLst>
              <a:ext uri="{FF2B5EF4-FFF2-40B4-BE49-F238E27FC236}">
                <a16:creationId xmlns:a16="http://schemas.microsoft.com/office/drawing/2014/main" xmlns="" id="{73CB5715-C1E1-4F70-B437-00B304498C62}"/>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603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Slide with 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xmlns="" id="{4922320D-A5E8-4F0E-A1FB-93B95C6436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7" name="Straight Connector 6">
            <a:extLst>
              <a:ext uri="{FF2B5EF4-FFF2-40B4-BE49-F238E27FC236}">
                <a16:creationId xmlns:a16="http://schemas.microsoft.com/office/drawing/2014/main" xmlns="" id="{4FD418B2-D17A-4C01-8DD9-0610499606F3}"/>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969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lide with Text &amp;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3"/>
            <a:ext cx="3891150" cy="244736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20"/>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7" name="Picture 6">
            <a:extLst>
              <a:ext uri="{FF2B5EF4-FFF2-40B4-BE49-F238E27FC236}">
                <a16:creationId xmlns:a16="http://schemas.microsoft.com/office/drawing/2014/main" xmlns="" id="{FB43F1E1-6469-4792-9FE9-7B81008E5A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8" name="Straight Connector 7">
            <a:extLst>
              <a:ext uri="{FF2B5EF4-FFF2-40B4-BE49-F238E27FC236}">
                <a16:creationId xmlns:a16="http://schemas.microsoft.com/office/drawing/2014/main" xmlns="" id="{DEA79FA5-FA83-49D7-8E07-85FD4B41712D}"/>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290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2" y="1463955"/>
            <a:ext cx="4037479"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xmlns="" id="{09A4642E-FA98-41F2-91AE-F7BFFD21BD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7" name="Straight Connector 6">
            <a:extLst>
              <a:ext uri="{FF2B5EF4-FFF2-40B4-BE49-F238E27FC236}">
                <a16:creationId xmlns:a16="http://schemas.microsoft.com/office/drawing/2014/main" xmlns="" id="{D9B6D845-6726-4F38-9C91-6AE113EB4FF7}"/>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2458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ide with Text and Ic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5" name="Picture 4">
            <a:extLst>
              <a:ext uri="{FF2B5EF4-FFF2-40B4-BE49-F238E27FC236}">
                <a16:creationId xmlns:a16="http://schemas.microsoft.com/office/drawing/2014/main" xmlns="" id="{C669DE3F-F021-4C88-BCFD-28A3617F4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6" name="Straight Connector 5">
            <a:extLst>
              <a:ext uri="{FF2B5EF4-FFF2-40B4-BE49-F238E27FC236}">
                <a16:creationId xmlns:a16="http://schemas.microsoft.com/office/drawing/2014/main" xmlns="" id="{89CB0050-8D3A-41DA-A62A-F19AC711495F}"/>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0624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27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050" baseline="0" smtClean="0">
                <a:solidFill>
                  <a:schemeClr val="bg2">
                    <a:lumMod val="10000"/>
                  </a:schemeClr>
                </a:solidFill>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pic>
        <p:nvPicPr>
          <p:cNvPr id="6" name="Picture 5">
            <a:extLst>
              <a:ext uri="{FF2B5EF4-FFF2-40B4-BE49-F238E27FC236}">
                <a16:creationId xmlns:a16="http://schemas.microsoft.com/office/drawing/2014/main" xmlns="" id="{AFF3588D-DA9E-4187-9766-0FD326D2EF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634" y="6197447"/>
            <a:ext cx="882947" cy="465827"/>
          </a:xfrm>
          <a:prstGeom prst="rect">
            <a:avLst/>
          </a:prstGeom>
        </p:spPr>
      </p:pic>
      <p:cxnSp>
        <p:nvCxnSpPr>
          <p:cNvPr id="7" name="Straight Connector 6">
            <a:extLst>
              <a:ext uri="{FF2B5EF4-FFF2-40B4-BE49-F238E27FC236}">
                <a16:creationId xmlns:a16="http://schemas.microsoft.com/office/drawing/2014/main" xmlns="" id="{9FB58B4C-64CE-44CA-AC8D-88E89C15356A}"/>
              </a:ext>
            </a:extLst>
          </p:cNvPr>
          <p:cNvCxnSpPr>
            <a:cxnSpLocks/>
          </p:cNvCxnSpPr>
          <p:nvPr userDrawn="1"/>
        </p:nvCxnSpPr>
        <p:spPr>
          <a:xfrm>
            <a:off x="255352" y="6062764"/>
            <a:ext cx="8601683" cy="0"/>
          </a:xfrm>
          <a:prstGeom prst="line">
            <a:avLst/>
          </a:prstGeom>
          <a:ln w="12700">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551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8"/>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69009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267540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7"/>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4137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573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04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69"/>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7166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612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083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856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328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9033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2527572452"/>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049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80560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300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1752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333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58565-B503-4963-98F3-7C0B6F0A6DE2}"/>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921074A0-42CA-4259-A148-C0B65E7216F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CFBCEF96-91A2-46B0-BE64-D91B1E92845A}"/>
              </a:ext>
            </a:extLst>
          </p:cNvPr>
          <p:cNvSpPr>
            <a:spLocks noGrp="1"/>
          </p:cNvSpPr>
          <p:nvPr>
            <p:ph type="dt" sz="half" idx="10"/>
          </p:nvPr>
        </p:nvSpPr>
        <p:spPr>
          <a:xfrm>
            <a:off x="628650" y="6356351"/>
            <a:ext cx="2057400" cy="365125"/>
          </a:xfrm>
          <a:prstGeom prst="rect">
            <a:avLst/>
          </a:prstGeom>
        </p:spPr>
        <p:txBody>
          <a:bodyPr/>
          <a:lstStyle/>
          <a:p>
            <a:fld id="{0A479E91-1F8E-4BE3-BECD-70521912B4BC}" type="datetimeFigureOut">
              <a:rPr lang="en-US" smtClean="0"/>
              <a:t>10/29/2020</a:t>
            </a:fld>
            <a:endParaRPr lang="en-US"/>
          </a:p>
        </p:txBody>
      </p:sp>
      <p:sp>
        <p:nvSpPr>
          <p:cNvPr id="5" name="Footer Placeholder 4">
            <a:extLst>
              <a:ext uri="{FF2B5EF4-FFF2-40B4-BE49-F238E27FC236}">
                <a16:creationId xmlns:a16="http://schemas.microsoft.com/office/drawing/2014/main" xmlns="" id="{2CB68D10-EB1A-41D6-9343-1A6E817B77F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67B2467-CE0F-478B-A0DC-2F52146FAF44}"/>
              </a:ext>
            </a:extLst>
          </p:cNvPr>
          <p:cNvSpPr>
            <a:spLocks noGrp="1"/>
          </p:cNvSpPr>
          <p:nvPr>
            <p:ph type="sldNum" sz="quarter" idx="12"/>
          </p:nvPr>
        </p:nvSpPr>
        <p:spPr>
          <a:xfrm>
            <a:off x="6457950" y="6356351"/>
            <a:ext cx="2057400" cy="365125"/>
          </a:xfrm>
          <a:prstGeom prst="rect">
            <a:avLst/>
          </a:prstGeom>
        </p:spPr>
        <p:txBody>
          <a:bodyPr/>
          <a:lstStyle/>
          <a:p>
            <a:fld id="{2274D2BE-3C10-4747-8BBC-056C330CDD33}" type="slidenum">
              <a:rPr lang="en-US" smtClean="0"/>
              <a:t>‹#›</a:t>
            </a:fld>
            <a:endParaRPr lang="en-US"/>
          </a:p>
        </p:txBody>
      </p:sp>
    </p:spTree>
    <p:extLst>
      <p:ext uri="{BB962C8B-B14F-4D97-AF65-F5344CB8AC3E}">
        <p14:creationId xmlns:p14="http://schemas.microsoft.com/office/powerpoint/2010/main" val="228034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0101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0501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046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1520682000"/>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0142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8311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6000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2849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9104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24169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387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7"/>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70226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3209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2877824403"/>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92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7135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872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0351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1048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7201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1142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2158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608275723"/>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736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 y="87541"/>
            <a:ext cx="7886700" cy="1006474"/>
          </a:xfrm>
          <a:prstGeom prst="rect">
            <a:avLst/>
          </a:prstGeom>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BB4C2B9-59A5-4DC9-BBF0-9F859A1BB1A4}" type="datetimeFigureOut">
              <a:rPr lang="en-US" smtClean="0"/>
              <a:t>10/29/2020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6BE477-4945-4D0B-958C-1FE8CDCA869E}" type="slidenum">
              <a:rPr lang="en-US" smtClean="0"/>
              <a:t>‹#›</a:t>
            </a:fld>
            <a:endParaRPr lang="en-US"/>
          </a:p>
        </p:txBody>
      </p:sp>
    </p:spTree>
    <p:extLst>
      <p:ext uri="{BB962C8B-B14F-4D97-AF65-F5344CB8AC3E}">
        <p14:creationId xmlns:p14="http://schemas.microsoft.com/office/powerpoint/2010/main" val="1128803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a:prstGeom prst="rect">
            <a:avLst/>
          </a:prstGeom>
        </p:spPr>
        <p:txBody>
          <a:bodyPr/>
          <a:lstStyle>
            <a:lvl1pPr>
              <a:defRPr sz="2800"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E56C08F-4FAD-4CB4-952E-F0C5C64345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5896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8"/>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98616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6859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0799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8451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6394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5257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8777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194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1832736221"/>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197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295342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284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05742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9002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2450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9441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7303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0878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2176347257"/>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4924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4263942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441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327750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1206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6806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7021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0537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15406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8731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1346818055"/>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7519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9043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4597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272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924628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559648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427775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7734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1657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2274804530"/>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3701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7"/>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7328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171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7"/>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2427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1" y="1478807"/>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7"/>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78920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232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55230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2"/>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9"/>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398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98402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85725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1615057688"/>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0771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cknowledgments Slide">
    <p:bg>
      <p:bgPr>
        <a:solidFill>
          <a:schemeClr val="bg1"/>
        </a:solidFill>
        <a:effectLst/>
      </p:bgPr>
    </p:bg>
    <p:spTree>
      <p:nvGrpSpPr>
        <p:cNvPr id="1" name=""/>
        <p:cNvGrpSpPr/>
        <p:nvPr/>
      </p:nvGrpSpPr>
      <p:grpSpPr>
        <a:xfrm>
          <a:off x="0" y="0"/>
          <a:ext cx="0" cy="0"/>
          <a:chOff x="0" y="0"/>
          <a:chExt cx="0" cy="0"/>
        </a:xfrm>
      </p:grpSpPr>
      <p:pic>
        <p:nvPicPr>
          <p:cNvPr id="1026" name="Picture 112"/>
          <p:cNvPicPr>
            <a:picLocks noChangeAspect="1" noChangeArrowheads="1"/>
          </p:cNvPicPr>
          <p:nvPr userDrawn="1"/>
        </p:nvPicPr>
        <p:blipFill>
          <a:blip r:embed="rId2">
            <a:extLst>
              <a:ext uri="{28A0092B-C50C-407E-A947-70E740481C1C}">
                <a14:useLocalDpi xmlns:a14="http://schemas.microsoft.com/office/drawing/2010/main" val="0"/>
              </a:ext>
            </a:extLst>
          </a:blip>
          <a:srcRect r="77617"/>
          <a:stretch>
            <a:fillRect/>
          </a:stretch>
        </p:blipFill>
        <p:spPr bwMode="auto">
          <a:xfrm>
            <a:off x="4233157" y="5157001"/>
            <a:ext cx="1400816" cy="12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3"/>
          <p:cNvPicPr>
            <a:picLocks noChangeAspect="1" noChangeArrowheads="1"/>
          </p:cNvPicPr>
          <p:nvPr userDrawn="1"/>
        </p:nvPicPr>
        <p:blipFill>
          <a:blip r:embed="rId2">
            <a:extLst>
              <a:ext uri="{28A0092B-C50C-407E-A947-70E740481C1C}">
                <a14:useLocalDpi xmlns:a14="http://schemas.microsoft.com/office/drawing/2010/main" val="0"/>
              </a:ext>
            </a:extLst>
          </a:blip>
          <a:srcRect l="22334" r="62881"/>
          <a:stretch>
            <a:fillRect/>
          </a:stretch>
        </p:blipFill>
        <p:spPr bwMode="auto">
          <a:xfrm>
            <a:off x="2817563" y="5148021"/>
            <a:ext cx="916566" cy="12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4"/>
          <p:cNvPicPr>
            <a:picLocks noChangeAspect="1" noChangeArrowheads="1"/>
          </p:cNvPicPr>
          <p:nvPr userDrawn="1"/>
        </p:nvPicPr>
        <p:blipFill>
          <a:blip r:embed="rId2">
            <a:extLst>
              <a:ext uri="{28A0092B-C50C-407E-A947-70E740481C1C}">
                <a14:useLocalDpi xmlns:a14="http://schemas.microsoft.com/office/drawing/2010/main" val="0"/>
              </a:ext>
            </a:extLst>
          </a:blip>
          <a:srcRect l="36774" r="25835"/>
          <a:stretch>
            <a:fillRect/>
          </a:stretch>
        </p:blipFill>
        <p:spPr bwMode="auto">
          <a:xfrm>
            <a:off x="5937698" y="5230621"/>
            <a:ext cx="2310948" cy="12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5"/>
          <p:cNvPicPr>
            <a:picLocks noChangeAspect="1" noChangeArrowheads="1"/>
          </p:cNvPicPr>
          <p:nvPr userDrawn="1"/>
        </p:nvPicPr>
        <p:blipFill>
          <a:blip r:embed="rId2">
            <a:extLst>
              <a:ext uri="{28A0092B-C50C-407E-A947-70E740481C1C}">
                <a14:useLocalDpi xmlns:a14="http://schemas.microsoft.com/office/drawing/2010/main" val="0"/>
              </a:ext>
            </a:extLst>
          </a:blip>
          <a:srcRect l="73524"/>
          <a:stretch>
            <a:fillRect/>
          </a:stretch>
        </p:blipFill>
        <p:spPr bwMode="auto">
          <a:xfrm>
            <a:off x="626919" y="5158946"/>
            <a:ext cx="1641782" cy="12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userDrawn="1"/>
        </p:nvSpPr>
        <p:spPr>
          <a:xfrm>
            <a:off x="616063" y="545670"/>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solidFill>
                  <a:srgbClr val="5C90CD"/>
                </a:solidFill>
                <a:latin typeface="Franklin Gothic Medium"/>
              </a:rPr>
              <a:t>Acknowledgments</a:t>
            </a:r>
          </a:p>
        </p:txBody>
      </p:sp>
      <p:sp>
        <p:nvSpPr>
          <p:cNvPr id="2" name="Rectangle 1"/>
          <p:cNvSpPr/>
          <p:nvPr userDrawn="1"/>
        </p:nvSpPr>
        <p:spPr>
          <a:xfrm>
            <a:off x="690312" y="1432902"/>
            <a:ext cx="6159208" cy="1175706"/>
          </a:xfrm>
          <a:prstGeom prst="rect">
            <a:avLst/>
          </a:prstGeom>
        </p:spPr>
        <p:txBody>
          <a:bodyPr wrap="square">
            <a:spAutoFit/>
          </a:bodyPr>
          <a:lstStyle/>
          <a:p>
            <a:pPr>
              <a:lnSpc>
                <a:spcPct val="110000"/>
              </a:lnSpc>
              <a:spcBef>
                <a:spcPts val="1000"/>
              </a:spcBef>
              <a:buFont typeface="Arial" panose="020B0604020202020204" pitchFamily="34" charset="0"/>
              <a:buNone/>
              <a:defRPr/>
            </a:pPr>
            <a:r>
              <a:rPr lang="en-US" sz="1600" dirty="0">
                <a:solidFill>
                  <a:srgbClr val="3B3B3C"/>
                </a:solidFill>
                <a:latin typeface="Palatino Linotype" panose="02040502050505030304" pitchFamily="18" charset="0"/>
                <a:ea typeface="Calibri" panose="020F0502020204030204" pitchFamily="34" charset="0"/>
                <a:cs typeface="Times New Roman" panose="02020603050405020304" pitchFamily="18" charset="0"/>
              </a:rPr>
              <a:t>This project is a collaboration of The United Nations Statistics Division, United Nations Environment </a:t>
            </a:r>
            <a:r>
              <a:rPr lang="en-US" sz="1600" dirty="0" err="1">
                <a:solidFill>
                  <a:srgbClr val="3B3B3C"/>
                </a:solidFill>
                <a:latin typeface="Palatino Linotype" panose="02040502050505030304" pitchFamily="18" charset="0"/>
                <a:ea typeface="Calibri" panose="020F0502020204030204" pitchFamily="34" charset="0"/>
                <a:cs typeface="Times New Roman" panose="02020603050405020304" pitchFamily="18" charset="0"/>
              </a:rPr>
              <a:t>Programme</a:t>
            </a:r>
            <a:r>
              <a:rPr lang="en-US" sz="1600" dirty="0">
                <a:solidFill>
                  <a:srgbClr val="3B3B3C"/>
                </a:solidFill>
                <a:latin typeface="Palatino Linotype" panose="02040502050505030304" pitchFamily="18" charset="0"/>
                <a:ea typeface="Calibri" panose="020F0502020204030204" pitchFamily="34" charset="0"/>
                <a:cs typeface="Times New Roman" panose="02020603050405020304" pitchFamily="18" charset="0"/>
              </a:rPr>
              <a:t> and the Secretariat of the Convention on Biological Diversity and is supported by the Government of Norway</a:t>
            </a:r>
          </a:p>
        </p:txBody>
      </p:sp>
    </p:spTree>
    <p:extLst>
      <p:ext uri="{BB962C8B-B14F-4D97-AF65-F5344CB8AC3E}">
        <p14:creationId xmlns:p14="http://schemas.microsoft.com/office/powerpoint/2010/main" val="9742258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sz="3600"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sz="1800" dirty="0" err="1">
                <a:solidFill>
                  <a:srgbClr val="286689"/>
                </a:solidFill>
              </a:rPr>
              <a:t>seea@un.org</a:t>
            </a:r>
            <a:endParaRPr sz="1800" dirty="0">
              <a:solidFill>
                <a:srgbClr val="286689"/>
              </a:solidFill>
            </a:endParaRPr>
          </a:p>
        </p:txBody>
      </p:sp>
    </p:spTree>
    <p:extLst>
      <p:ext uri="{BB962C8B-B14F-4D97-AF65-F5344CB8AC3E}">
        <p14:creationId xmlns:p14="http://schemas.microsoft.com/office/powerpoint/2010/main" val="25767964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6AE11327-CC43-4325-8265-68546AA57EBB}" type="datetime1">
              <a:rPr lang="en-US">
                <a:solidFill>
                  <a:srgbClr val="000000"/>
                </a:solidFill>
              </a: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F241C4-D9C0-41F7-B0DD-BD2E79E94B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AB13B61-DA2D-47D0-B6AA-EC1BED1758BD}" type="datetime1">
              <a:rPr lang="en-US">
                <a:solidFill>
                  <a:srgbClr val="000000"/>
                </a:solidFill>
              </a: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DC41F5-2E79-4C50-9F72-BDEC68C0EA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AD9F961-6D0F-4D4C-B784-BA2C5DF5B777}" type="datetime1">
              <a:rPr lang="en-US">
                <a:solidFill>
                  <a:srgbClr val="000000"/>
                </a:solidFill>
              </a: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CFA1872-FEB9-49F6-A688-5F4B909C94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3BC0F52-ADED-4C5E-9784-068E1FEBE1BC}" type="datetime1">
              <a:rPr lang="en-US">
                <a:solidFill>
                  <a:srgbClr val="000000"/>
                </a:solidFill>
              </a:rPr>
              <a:pPr/>
              <a:t>10/29/2020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73471A-9234-4147-9751-53DD0CA6EA23}"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7.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10.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7.jpg"/><Relationship Id="rId4" Type="http://schemas.openxmlformats.org/officeDocument/2006/relationships/slideLayout" Target="../slideLayouts/slideLayout5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7.jpg"/><Relationship Id="rId5" Type="http://schemas.openxmlformats.org/officeDocument/2006/relationships/slideLayout" Target="../slideLayouts/slideLayout64.xml"/><Relationship Id="rId10" Type="http://schemas.openxmlformats.org/officeDocument/2006/relationships/theme" Target="../theme/theme12.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7.jpg"/><Relationship Id="rId4" Type="http://schemas.openxmlformats.org/officeDocument/2006/relationships/slideLayout" Target="../slideLayouts/slideLayout7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jpg"/><Relationship Id="rId5" Type="http://schemas.openxmlformats.org/officeDocument/2006/relationships/slideLayout" Target="../slideLayouts/slideLayout81.xml"/><Relationship Id="rId10" Type="http://schemas.openxmlformats.org/officeDocument/2006/relationships/theme" Target="../theme/theme14.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10" Type="http://schemas.openxmlformats.org/officeDocument/2006/relationships/image" Target="../media/image7.jpg"/><Relationship Id="rId4" Type="http://schemas.openxmlformats.org/officeDocument/2006/relationships/slideLayout" Target="../slideLayouts/slideLayout89.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95.xml"/><Relationship Id="rId1" Type="http://schemas.openxmlformats.org/officeDocument/2006/relationships/slideLayout" Target="../slideLayouts/slideLayout9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jpg"/><Relationship Id="rId5" Type="http://schemas.openxmlformats.org/officeDocument/2006/relationships/slideLayout" Target="../slideLayouts/slideLayout111.xml"/><Relationship Id="rId10" Type="http://schemas.openxmlformats.org/officeDocument/2006/relationships/theme" Target="../theme/theme18.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10" Type="http://schemas.openxmlformats.org/officeDocument/2006/relationships/image" Target="../media/image7.jpg"/><Relationship Id="rId4" Type="http://schemas.openxmlformats.org/officeDocument/2006/relationships/slideLayout" Target="../slideLayouts/slideLayout11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image" Target="../media/image7.jp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theme" Target="../theme/theme20.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2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7.jpg"/></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10" Type="http://schemas.openxmlformats.org/officeDocument/2006/relationships/theme" Target="../theme/theme23.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7.jpg"/><Relationship Id="rId5" Type="http://schemas.openxmlformats.org/officeDocument/2006/relationships/slideLayout" Target="../slideLayouts/slideLayout10.xml"/><Relationship Id="rId10" Type="http://schemas.openxmlformats.org/officeDocument/2006/relationships/theme" Target="../theme/theme4.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7.jpg"/><Relationship Id="rId4" Type="http://schemas.openxmlformats.org/officeDocument/2006/relationships/slideLayout" Target="../slideLayouts/slideLayout2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7.jpg"/><Relationship Id="rId4" Type="http://schemas.openxmlformats.org/officeDocument/2006/relationships/slideLayout" Target="../slideLayouts/slideLayout2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7.jpg"/><Relationship Id="rId4" Type="http://schemas.openxmlformats.org/officeDocument/2006/relationships/slideLayout" Target="../slideLayouts/slideLayout3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3494" t="22895" r="16815" b="27596"/>
          <a:stretch/>
        </p:blipFill>
        <p:spPr>
          <a:xfrm>
            <a:off x="4501825" y="1968655"/>
            <a:ext cx="3043004" cy="2342731"/>
          </a:xfrm>
          <a:prstGeom prst="rect">
            <a:avLst/>
          </a:prstGeom>
        </p:spPr>
      </p:pic>
    </p:spTree>
    <p:extLst>
      <p:ext uri="{BB962C8B-B14F-4D97-AF65-F5344CB8AC3E}">
        <p14:creationId xmlns:p14="http://schemas.microsoft.com/office/powerpoint/2010/main" val="299701060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561771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9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630439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694825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9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8591172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737639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47871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436885"/>
      </p:ext>
    </p:extLst>
  </p:cSld>
  <p:clrMap bg1="lt1" tx1="dk1" bg2="lt2" tx2="dk2" accent1="accent1" accent2="accent2" accent3="accent3" accent4="accent4" accent5="accent5" accent6="accent6" hlink="hlink" folHlink="folHlink"/>
  <p:sldLayoutIdLst>
    <p:sldLayoutId id="2147483853" r:id="rId1"/>
    <p:sldLayoutId id="21474838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836613"/>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5288" y="21336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CAE04978-7BA1-453E-84E7-2C4317125B7C}" type="datetime1">
              <a:rPr lang="en-US">
                <a:solidFill>
                  <a:srgbClr val="000000"/>
                </a:solidFill>
                <a:ea typeface="ＭＳ Ｐゴシック" pitchFamily="34" charset="-128"/>
              </a:rPr>
              <a:pPr fontAlgn="base">
                <a:spcBef>
                  <a:spcPct val="0"/>
                </a:spcBef>
                <a:spcAft>
                  <a:spcPct val="0"/>
                </a:spcAft>
              </a:pPr>
              <a:t>10/29/2020</a:t>
            </a:fld>
            <a:endParaRPr lang="en-US">
              <a:solidFill>
                <a:srgbClr val="000000"/>
              </a:solidFill>
              <a:ea typeface="ＭＳ Ｐゴシック" pitchFamily="34" charset="-128"/>
            </a:endParaRPr>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S PGothic"/>
                <a:cs typeface="+mn-cs"/>
              </a:defRPr>
            </a:lvl1pPr>
          </a:lstStyle>
          <a:p>
            <a:pPr fontAlgn="base">
              <a:spcBef>
                <a:spcPct val="0"/>
              </a:spcBef>
              <a:spcAft>
                <a:spcPct val="0"/>
              </a:spcAft>
              <a:defRPr/>
            </a:pPr>
            <a:endParaRPr lang="en-US">
              <a:solidFill>
                <a:srgbClr val="000000"/>
              </a:solidFill>
            </a:endParaRPr>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B8A9CDD-7784-47A8-B884-A17AC50827DC}" type="slidenum">
              <a:rPr lang="en-US">
                <a:solidFill>
                  <a:srgbClr val="000000"/>
                </a:solidFill>
                <a:ea typeface="ＭＳ Ｐゴシック" pitchFamily="34" charset="-128"/>
              </a:rPr>
              <a:pPr fontAlgn="base">
                <a:spcBef>
                  <a:spcPct val="0"/>
                </a:spcBef>
                <a:spcAft>
                  <a:spcPct val="0"/>
                </a:spcAft>
              </a:pPr>
              <a:t>‹#›</a:t>
            </a:fld>
            <a:endParaRPr lang="en-US">
              <a:solidFill>
                <a:srgbClr val="000000"/>
              </a:solidFill>
              <a:ea typeface="ＭＳ Ｐゴシック" pitchFamily="34" charset="-128"/>
            </a:endParaRPr>
          </a:p>
        </p:txBody>
      </p:sp>
      <p:pic>
        <p:nvPicPr>
          <p:cNvPr id="1031" name="Picture 11" descr="UNSD_second_banner"/>
          <p:cNvPicPr>
            <a:picLocks noChangeAspect="1" noChangeArrowheads="1"/>
          </p:cNvPicPr>
          <p:nvPr/>
        </p:nvPicPr>
        <p:blipFill>
          <a:blip r:embed="rId13" cstate="print"/>
          <a:srcRect/>
          <a:stretch>
            <a:fillRect/>
          </a:stretch>
        </p:blipFill>
        <p:spPr bwMode="auto">
          <a:xfrm>
            <a:off x="0" y="0"/>
            <a:ext cx="9144000" cy="1028700"/>
          </a:xfrm>
          <a:prstGeom prst="rect">
            <a:avLst/>
          </a:prstGeom>
          <a:noFill/>
          <a:ln w="9525">
            <a:noFill/>
            <a:miter lim="800000"/>
            <a:headEnd/>
            <a:tailEnd/>
          </a:ln>
        </p:spPr>
      </p:pic>
      <p:sp>
        <p:nvSpPr>
          <p:cNvPr id="1032" name="Text Box 16"/>
          <p:cNvSpPr txBox="1">
            <a:spLocks noChangeArrowheads="1"/>
          </p:cNvSpPr>
          <p:nvPr/>
        </p:nvSpPr>
        <p:spPr bwMode="auto">
          <a:xfrm>
            <a:off x="1357314" y="184152"/>
            <a:ext cx="5903912"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AEC2F0"/>
                </a:solidFill>
                <a:latin typeface="Calibri" pitchFamily="34" charset="0"/>
                <a:ea typeface="ＭＳ Ｐゴシック" pitchFamily="34" charset="-128"/>
              </a:rPr>
              <a:t>System of Environmental-Economic Accounting</a:t>
            </a:r>
            <a:endParaRPr lang="en-GB" sz="2000" b="1">
              <a:solidFill>
                <a:srgbClr val="AEC2F0"/>
              </a:solidFill>
              <a:latin typeface="Calibri" pitchFamily="34" charset="0"/>
              <a:ea typeface="ＭＳ Ｐゴシック" pitchFamily="34" charset="-128"/>
            </a:endParaRPr>
          </a:p>
        </p:txBody>
      </p:sp>
    </p:spTree>
    <p:extLst>
      <p:ext uri="{BB962C8B-B14F-4D97-AF65-F5344CB8AC3E}">
        <p14:creationId xmlns:p14="http://schemas.microsoft.com/office/powerpoint/2010/main" val="197554725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rtl="0" eaLnBrk="0" fontAlgn="base" hangingPunct="0">
        <a:spcBef>
          <a:spcPct val="0"/>
        </a:spcBef>
        <a:spcAft>
          <a:spcPct val="0"/>
        </a:spcAft>
        <a:defRPr sz="3200">
          <a:solidFill>
            <a:srgbClr val="0000FF"/>
          </a:solidFill>
          <a:latin typeface="+mj-lt"/>
          <a:ea typeface="ＭＳ Ｐゴシック" charset="0"/>
          <a:cs typeface="+mj-cs"/>
        </a:defRPr>
      </a:lvl1pPr>
      <a:lvl2pPr algn="l" rtl="0" eaLnBrk="0" fontAlgn="base" hangingPunct="0">
        <a:spcBef>
          <a:spcPct val="0"/>
        </a:spcBef>
        <a:spcAft>
          <a:spcPct val="0"/>
        </a:spcAft>
        <a:defRPr sz="3200">
          <a:solidFill>
            <a:srgbClr val="0000FF"/>
          </a:solidFill>
          <a:latin typeface="Arial" charset="0"/>
          <a:ea typeface="ＭＳ Ｐゴシック" charset="0"/>
          <a:cs typeface="Arial" charset="0"/>
        </a:defRPr>
      </a:lvl2pPr>
      <a:lvl3pPr algn="l" rtl="0" eaLnBrk="0" fontAlgn="base" hangingPunct="0">
        <a:spcBef>
          <a:spcPct val="0"/>
        </a:spcBef>
        <a:spcAft>
          <a:spcPct val="0"/>
        </a:spcAft>
        <a:defRPr sz="3200">
          <a:solidFill>
            <a:srgbClr val="0000FF"/>
          </a:solidFill>
          <a:latin typeface="Arial" charset="0"/>
          <a:ea typeface="ＭＳ Ｐゴシック" charset="0"/>
          <a:cs typeface="Arial" charset="0"/>
        </a:defRPr>
      </a:lvl3pPr>
      <a:lvl4pPr algn="l" rtl="0" eaLnBrk="0" fontAlgn="base" hangingPunct="0">
        <a:spcBef>
          <a:spcPct val="0"/>
        </a:spcBef>
        <a:spcAft>
          <a:spcPct val="0"/>
        </a:spcAft>
        <a:defRPr sz="3200">
          <a:solidFill>
            <a:srgbClr val="0000FF"/>
          </a:solidFill>
          <a:latin typeface="Arial" charset="0"/>
          <a:ea typeface="ＭＳ Ｐゴシック" charset="0"/>
          <a:cs typeface="Arial" charset="0"/>
        </a:defRPr>
      </a:lvl4pPr>
      <a:lvl5pPr algn="l" rtl="0" eaLnBrk="0" fontAlgn="base" hangingPunct="0">
        <a:spcBef>
          <a:spcPct val="0"/>
        </a:spcBef>
        <a:spcAft>
          <a:spcPct val="0"/>
        </a:spcAft>
        <a:defRPr sz="3200">
          <a:solidFill>
            <a:srgbClr val="0000FF"/>
          </a:solidFill>
          <a:latin typeface="Arial" charset="0"/>
          <a:ea typeface="ＭＳ Ｐゴシック" charset="0"/>
          <a:cs typeface="Arial" charset="0"/>
        </a:defRPr>
      </a:lvl5pPr>
      <a:lvl6pPr marL="457200" algn="l" rtl="0" fontAlgn="base">
        <a:spcBef>
          <a:spcPct val="0"/>
        </a:spcBef>
        <a:spcAft>
          <a:spcPct val="0"/>
        </a:spcAft>
        <a:defRPr sz="3200">
          <a:solidFill>
            <a:srgbClr val="0000FF"/>
          </a:solidFill>
          <a:latin typeface="Arial" charset="0"/>
          <a:cs typeface="Arial" charset="0"/>
        </a:defRPr>
      </a:lvl6pPr>
      <a:lvl7pPr marL="914400" algn="l" rtl="0" fontAlgn="base">
        <a:spcBef>
          <a:spcPct val="0"/>
        </a:spcBef>
        <a:spcAft>
          <a:spcPct val="0"/>
        </a:spcAft>
        <a:defRPr sz="3200">
          <a:solidFill>
            <a:srgbClr val="0000FF"/>
          </a:solidFill>
          <a:latin typeface="Arial" charset="0"/>
          <a:cs typeface="Arial" charset="0"/>
        </a:defRPr>
      </a:lvl7pPr>
      <a:lvl8pPr marL="1371600" algn="l" rtl="0" fontAlgn="base">
        <a:spcBef>
          <a:spcPct val="0"/>
        </a:spcBef>
        <a:spcAft>
          <a:spcPct val="0"/>
        </a:spcAft>
        <a:defRPr sz="3200">
          <a:solidFill>
            <a:srgbClr val="0000FF"/>
          </a:solidFill>
          <a:latin typeface="Arial" charset="0"/>
          <a:cs typeface="Arial" charset="0"/>
        </a:defRPr>
      </a:lvl8pPr>
      <a:lvl9pPr marL="1828800" algn="l" rtl="0" fontAlgn="base">
        <a:spcBef>
          <a:spcPct val="0"/>
        </a:spcBef>
        <a:spcAft>
          <a:spcPct val="0"/>
        </a:spcAft>
        <a:defRPr sz="3200">
          <a:solidFill>
            <a:srgbClr val="0000FF"/>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198653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154092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99000"/>
            <a:lum/>
          </a:blip>
          <a:srcRect/>
          <a:stretch>
            <a:fillRect/>
          </a:stretch>
        </a:blipFill>
        <a:effectLst/>
      </p:bgPr>
    </p:bg>
    <p:spTree>
      <p:nvGrpSpPr>
        <p:cNvPr id="1" name=""/>
        <p:cNvGrpSpPr/>
        <p:nvPr/>
      </p:nvGrpSpPr>
      <p:grpSpPr>
        <a:xfrm>
          <a:off x="0" y="0"/>
          <a:ext cx="0" cy="0"/>
          <a:chOff x="0" y="0"/>
          <a:chExt cx="0" cy="0"/>
        </a:xfrm>
      </p:grpSpPr>
      <p:pic>
        <p:nvPicPr>
          <p:cNvPr id="17" name="Picture 16" descr="Related image"/>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74547" y="6149340"/>
            <a:ext cx="614579" cy="640080"/>
          </a:xfrm>
          <a:prstGeom prst="rect">
            <a:avLst/>
          </a:prstGeom>
          <a:noFill/>
          <a:ln>
            <a:noFill/>
          </a:ln>
        </p:spPr>
      </p:pic>
      <p:pic>
        <p:nvPicPr>
          <p:cNvPr id="18" name="Picture 17" descr="C:\Users\ASSCHDA\AppData\Local\Local Documents - no backup\Pictures\flag_yellow_low.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77637" y="6209664"/>
            <a:ext cx="753047" cy="502920"/>
          </a:xfrm>
          <a:prstGeom prst="rect">
            <a:avLst/>
          </a:prstGeom>
          <a:noFill/>
          <a:ln>
            <a:noFill/>
          </a:ln>
        </p:spPr>
      </p:pic>
      <p:sp>
        <p:nvSpPr>
          <p:cNvPr id="10" name="Rectangle 9"/>
          <p:cNvSpPr/>
          <p:nvPr userDrawn="1"/>
        </p:nvSpPr>
        <p:spPr>
          <a:xfrm>
            <a:off x="4057650" y="6209664"/>
            <a:ext cx="1200150" cy="64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18025770"/>
      </p:ext>
    </p:extLst>
  </p:cSld>
  <p:clrMap bg1="lt1" tx1="dk1" bg2="lt2" tx2="dk2" accent1="accent1" accent2="accent2" accent3="accent3" accent4="accent4" accent5="accent5" accent6="accent6" hlink="hlink" folHlink="folHlink"/>
  <p:sldLayoutIdLst>
    <p:sldLayoutId id="2147483700" r:id="rId1"/>
    <p:sldLayoutId id="21474839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89741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1" r:id="rId9"/>
    <p:sldLayoutId id="21474839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42947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6" r:id="rId10"/>
    <p:sldLayoutId id="2147483937" r:id="rId11"/>
    <p:sldLayoutId id="21474839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41B1727-C6A5-42D7-83C7-D0716EA18958}"/>
              </a:ext>
            </a:extLst>
          </p:cNvPr>
          <p:cNvSpPr/>
          <p:nvPr userDrawn="1"/>
        </p:nvSpPr>
        <p:spPr>
          <a:xfrm>
            <a:off x="135082" y="166257"/>
            <a:ext cx="2400300" cy="103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4" name="Picture 3">
            <a:extLst>
              <a:ext uri="{FF2B5EF4-FFF2-40B4-BE49-F238E27FC236}">
                <a16:creationId xmlns:a16="http://schemas.microsoft.com/office/drawing/2014/main" xmlns="" id="{49E3F741-F170-4271-AFAB-471F95D560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8269" y="162808"/>
            <a:ext cx="1873926" cy="1042538"/>
          </a:xfrm>
          <a:prstGeom prst="rect">
            <a:avLst/>
          </a:prstGeom>
        </p:spPr>
      </p:pic>
    </p:spTree>
    <p:extLst>
      <p:ext uri="{BB962C8B-B14F-4D97-AF65-F5344CB8AC3E}">
        <p14:creationId xmlns:p14="http://schemas.microsoft.com/office/powerpoint/2010/main" val="164348611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8"/>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17768808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99000"/>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762336697"/>
      </p:ext>
    </p:extLst>
  </p:cSld>
  <p:clrMap bg1="lt1" tx1="dk1" bg2="lt2" tx2="dk2" accent1="accent1" accent2="accent2" accent3="accent3" accent4="accent4" accent5="accent5" accent6="accent6" hlink="hlink" folHlink="folHlink"/>
  <p:sldLayoutIdLst>
    <p:sldLayoutId id="2147483723" r:id="rId1"/>
    <p:sldLayoutId id="21474839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302615787"/>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07" r:id="rId3"/>
    <p:sldLayoutId id="2147483720" r:id="rId4"/>
    <p:sldLayoutId id="2147483721" r:id="rId5"/>
    <p:sldLayoutId id="2147483736" r:id="rId6"/>
    <p:sldLayoutId id="2147483737" r:id="rId7"/>
    <p:sldLayoutId id="2147483738" r:id="rId8"/>
    <p:sldLayoutId id="21474839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265570"/>
      </p:ext>
    </p:extLst>
  </p:cSld>
  <p:clrMap bg1="lt1" tx1="dk1" bg2="lt2" tx2="dk2" accent1="accent1" accent2="accent2" accent3="accent3" accent4="accent4" accent5="accent5" accent6="accent6" hlink="hlink" folHlink="folHlink"/>
  <p:sldLayoutIdLst>
    <p:sldLayoutId id="2147483739"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5019541"/>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5262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84175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7"/>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70438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files.constantcontact.com/f028c660301/dedcc38e-7fd9-4e7a-8ba6-607b8d91831a.jpg" TargetMode="External"/><Relationship Id="rId2" Type="http://schemas.openxmlformats.org/officeDocument/2006/relationships/image" Target="../media/image17.png"/><Relationship Id="rId1" Type="http://schemas.openxmlformats.org/officeDocument/2006/relationships/slideLayout" Target="../slideLayouts/slideLayout15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5.emf"/><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image" Target="../media/image58.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https://files.constantcontact.com/f028c660301/dedcc38e-7fd9-4e7a-8ba6-607b8d91831a.jpg" TargetMode="External"/><Relationship Id="rId2" Type="http://schemas.openxmlformats.org/officeDocument/2006/relationships/image" Target="../media/image17.png"/><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4C91B5B-23F1-474C-96D7-A7D232C0FAF1}"/>
              </a:ext>
            </a:extLst>
          </p:cNvPr>
          <p:cNvSpPr>
            <a:spLocks noGrp="1"/>
          </p:cNvSpPr>
          <p:nvPr>
            <p:ph type="ctrTitle"/>
          </p:nvPr>
        </p:nvSpPr>
        <p:spPr>
          <a:xfrm>
            <a:off x="0" y="1475306"/>
            <a:ext cx="9144000" cy="711480"/>
          </a:xfrm>
        </p:spPr>
        <p:txBody>
          <a:bodyPr>
            <a:noAutofit/>
          </a:bodyPr>
          <a:lstStyle/>
          <a:p>
            <a:pPr algn="ctr"/>
            <a:r>
              <a:rPr lang="en-US" sz="2000" dirty="0">
                <a:solidFill>
                  <a:srgbClr val="002060"/>
                </a:solidFill>
              </a:rPr>
              <a:t>Africa Natural Capital Accounting Community of Practice Webinar Series: </a:t>
            </a:r>
          </a:p>
        </p:txBody>
      </p:sp>
      <p:sp>
        <p:nvSpPr>
          <p:cNvPr id="10" name="Subtitle 2">
            <a:extLst>
              <a:ext uri="{FF2B5EF4-FFF2-40B4-BE49-F238E27FC236}">
                <a16:creationId xmlns:a16="http://schemas.microsoft.com/office/drawing/2014/main" xmlns="" id="{171299DB-9BDC-4F00-8659-7465D8E9ECBB}"/>
              </a:ext>
            </a:extLst>
          </p:cNvPr>
          <p:cNvSpPr txBox="1">
            <a:spLocks/>
          </p:cNvSpPr>
          <p:nvPr/>
        </p:nvSpPr>
        <p:spPr>
          <a:xfrm>
            <a:off x="0" y="2411896"/>
            <a:ext cx="9144000" cy="19529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i="1" dirty="0" smtClean="0">
                <a:solidFill>
                  <a:srgbClr val="002060"/>
                </a:solidFill>
                <a:latin typeface="+mj-lt"/>
              </a:rPr>
              <a:t>The Use of Natural Capital Accounts in Policy Scenario Analysis</a:t>
            </a:r>
          </a:p>
          <a:p>
            <a:pPr marL="0" indent="0" algn="ctr">
              <a:buNone/>
            </a:pPr>
            <a:endParaRPr lang="en-US" sz="2400" i="1" dirty="0" smtClean="0">
              <a:solidFill>
                <a:srgbClr val="002060"/>
              </a:solidFill>
              <a:latin typeface="+mj-lt"/>
            </a:endParaRPr>
          </a:p>
          <a:p>
            <a:pPr marL="0" indent="0" algn="ctr">
              <a:buNone/>
            </a:pPr>
            <a:r>
              <a:rPr lang="en-US" sz="2000" dirty="0" smtClean="0">
                <a:solidFill>
                  <a:srgbClr val="002060"/>
                </a:solidFill>
                <a:latin typeface="+mj-lt"/>
              </a:rPr>
              <a:t>Professor Andrea Bassi</a:t>
            </a:r>
          </a:p>
          <a:p>
            <a:pPr marL="0" indent="0" algn="ctr">
              <a:buNone/>
            </a:pPr>
            <a:r>
              <a:rPr lang="en-US" sz="2000" dirty="0" smtClean="0">
                <a:solidFill>
                  <a:srgbClr val="002060"/>
                </a:solidFill>
                <a:latin typeface="+mj-lt"/>
              </a:rPr>
              <a:t>Thursday, October 29, 2020 </a:t>
            </a:r>
            <a:endParaRPr lang="en-US" sz="2000" dirty="0">
              <a:solidFill>
                <a:srgbClr val="002060"/>
              </a:solidFill>
              <a:latin typeface="+mj-lt"/>
            </a:endParaRPr>
          </a:p>
        </p:txBody>
      </p:sp>
      <p:pic>
        <p:nvPicPr>
          <p:cNvPr id="11" name="Picture 2" descr="https://www.wavespartnership.org/sites/waves/files/images/NCACPA_Logo-Option2.png">
            <a:extLst>
              <a:ext uri="{FF2B5EF4-FFF2-40B4-BE49-F238E27FC236}">
                <a16:creationId xmlns:a16="http://schemas.microsoft.com/office/drawing/2014/main" xmlns="" id="{3537EC75-9440-4868-9B57-73DAA4C63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4" y="167049"/>
            <a:ext cx="3411291" cy="10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https://files.constantcontact.com/f028c660301/dedcc38e-7fd9-4e7a-8ba6-607b8d91831a.jpg">
            <a:extLst>
              <a:ext uri="{FF2B5EF4-FFF2-40B4-BE49-F238E27FC236}">
                <a16:creationId xmlns:a16="http://schemas.microsoft.com/office/drawing/2014/main" xmlns="" id="{C9AADCC1-8149-4C95-A4E0-06E48A6915EF}"/>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328372" y="4589953"/>
            <a:ext cx="8487256" cy="195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s://encrypted-tbn0.gstatic.com/images?q=tbn%3AANd9GcQBwCMrCrz6cvcBLyjbXUVuAPcpGDnUkoMb-Pr1VtK6YfzhQHpQ5QKNPYEw-9QxeqA0BGhJJfQ&amp;usqp=CAc">
            <a:extLst>
              <a:ext uri="{FF2B5EF4-FFF2-40B4-BE49-F238E27FC236}">
                <a16:creationId xmlns:a16="http://schemas.microsoft.com/office/drawing/2014/main" xmlns="" id="{5EB8B703-082B-4D63-8421-A236259C2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400" y="5929548"/>
            <a:ext cx="1147970" cy="7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1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631051"/>
            <a:ext cx="7214088" cy="591670"/>
          </a:xfrm>
        </p:spPr>
        <p:txBody>
          <a:bodyPr/>
          <a:lstStyle/>
          <a:p>
            <a:r>
              <a:rPr lang="en-US" dirty="0" smtClean="0"/>
              <a:t>Exercise!</a:t>
            </a:r>
            <a:endParaRPr lang="en-US" dirty="0"/>
          </a:p>
        </p:txBody>
      </p:sp>
      <p:sp>
        <p:nvSpPr>
          <p:cNvPr id="3" name="Segnaposto testo 2"/>
          <p:cNvSpPr>
            <a:spLocks noGrp="1"/>
          </p:cNvSpPr>
          <p:nvPr>
            <p:ph type="body" sz="quarter" idx="13"/>
          </p:nvPr>
        </p:nvSpPr>
        <p:spPr>
          <a:xfrm>
            <a:off x="628650" y="1478807"/>
            <a:ext cx="7875270" cy="3308347"/>
          </a:xfrm>
        </p:spPr>
        <p:txBody>
          <a:bodyPr/>
          <a:lstStyle/>
          <a:p>
            <a:pPr marL="0" indent="0">
              <a:buNone/>
            </a:pPr>
            <a:r>
              <a:rPr lang="en-US" sz="1600" dirty="0" smtClean="0">
                <a:solidFill>
                  <a:schemeClr val="tx1"/>
                </a:solidFill>
              </a:rPr>
              <a:t>Can you match the examples to the types of scenarios in the figures?</a:t>
            </a:r>
            <a:endParaRPr lang="en-US" sz="1600" dirty="0">
              <a:solidFill>
                <a:schemeClr val="tx1"/>
              </a:solidFill>
            </a:endParaRPr>
          </a:p>
        </p:txBody>
      </p:sp>
      <p:pic>
        <p:nvPicPr>
          <p:cNvPr id="4" name="Picture 2" descr="https://ipbes.net/sites/default/files/inline/images/figure_3.2_1.png"/>
          <p:cNvPicPr/>
          <p:nvPr/>
        </p:nvPicPr>
        <p:blipFill>
          <a:blip r:embed="rId3">
            <a:extLst>
              <a:ext uri="{28A0092B-C50C-407E-A947-70E740481C1C}">
                <a14:useLocalDpi xmlns:a14="http://schemas.microsoft.com/office/drawing/2010/main" val="0"/>
              </a:ext>
            </a:extLst>
          </a:blip>
          <a:srcRect/>
          <a:stretch>
            <a:fillRect/>
          </a:stretch>
        </p:blipFill>
        <p:spPr bwMode="auto">
          <a:xfrm>
            <a:off x="98309" y="2306363"/>
            <a:ext cx="6553800" cy="4442526"/>
          </a:xfrm>
          <a:prstGeom prst="rect">
            <a:avLst/>
          </a:prstGeom>
          <a:noFill/>
        </p:spPr>
      </p:pic>
      <p:sp>
        <p:nvSpPr>
          <p:cNvPr id="5" name="Rectangle 4"/>
          <p:cNvSpPr/>
          <p:nvPr/>
        </p:nvSpPr>
        <p:spPr>
          <a:xfrm>
            <a:off x="6652109" y="5488544"/>
            <a:ext cx="2405627" cy="1260345"/>
          </a:xfrm>
          <a:prstGeom prst="rect">
            <a:avLst/>
          </a:prstGeom>
          <a:solidFill>
            <a:schemeClr val="bg1"/>
          </a:solidFill>
        </p:spPr>
        <p:txBody>
          <a:bodyPr wrap="square">
            <a:spAutoFit/>
          </a:bodyPr>
          <a:lstStyle/>
          <a:p>
            <a:pPr>
              <a:lnSpc>
                <a:spcPct val="115000"/>
              </a:lnSpc>
              <a:spcAft>
                <a:spcPts val="600"/>
              </a:spcAft>
            </a:pPr>
            <a:r>
              <a:rPr lang="en-US" sz="1100" dirty="0">
                <a:latin typeface="Calibri" panose="020F0502020204030204" pitchFamily="34" charset="0"/>
                <a:ea typeface="MS Mincho"/>
                <a:cs typeface="Cordia New"/>
              </a:rPr>
              <a:t>Roles played by different types of scenarios (referred to as “simulations” in this report when these scenarios are quantified) corresponding to the major phases of the policy cycle (IPBES, 2016).</a:t>
            </a:r>
            <a:endParaRPr lang="en-US" sz="1100" dirty="0">
              <a:effectLst/>
              <a:latin typeface="Calibri" panose="020F0502020204030204" pitchFamily="34" charset="0"/>
              <a:ea typeface="MS Mincho"/>
              <a:cs typeface="Cordia New"/>
            </a:endParaRPr>
          </a:p>
        </p:txBody>
      </p:sp>
      <p:sp>
        <p:nvSpPr>
          <p:cNvPr id="6" name="TextBox 5"/>
          <p:cNvSpPr txBox="1"/>
          <p:nvPr/>
        </p:nvSpPr>
        <p:spPr>
          <a:xfrm>
            <a:off x="4977151" y="2005579"/>
            <a:ext cx="1733909" cy="1169551"/>
          </a:xfrm>
          <a:prstGeom prst="rect">
            <a:avLst/>
          </a:prstGeom>
          <a:noFill/>
        </p:spPr>
        <p:txBody>
          <a:bodyPr wrap="square" rtlCol="0">
            <a:spAutoFit/>
          </a:bodyPr>
          <a:lstStyle/>
          <a:p>
            <a:pPr algn="ctr"/>
            <a:r>
              <a:rPr lang="en-US" sz="1400" dirty="0" smtClean="0">
                <a:solidFill>
                  <a:srgbClr val="00B050"/>
                </a:solidFill>
              </a:rPr>
              <a:t>What is the impact of introducing a PES, or an incentive for renewable energy?</a:t>
            </a:r>
            <a:endParaRPr lang="en-US" sz="1400" dirty="0">
              <a:solidFill>
                <a:srgbClr val="00B050"/>
              </a:solidFill>
            </a:endParaRPr>
          </a:p>
        </p:txBody>
      </p:sp>
      <p:sp>
        <p:nvSpPr>
          <p:cNvPr id="7" name="TextBox 6"/>
          <p:cNvSpPr txBox="1"/>
          <p:nvPr/>
        </p:nvSpPr>
        <p:spPr>
          <a:xfrm>
            <a:off x="5448541" y="3350476"/>
            <a:ext cx="1733909" cy="954107"/>
          </a:xfrm>
          <a:prstGeom prst="rect">
            <a:avLst/>
          </a:prstGeom>
          <a:noFill/>
        </p:spPr>
        <p:txBody>
          <a:bodyPr wrap="square" rtlCol="0">
            <a:spAutoFit/>
          </a:bodyPr>
          <a:lstStyle/>
          <a:p>
            <a:pPr algn="ctr"/>
            <a:r>
              <a:rPr lang="en-US" sz="1400" dirty="0" smtClean="0">
                <a:solidFill>
                  <a:srgbClr val="00B050"/>
                </a:solidFill>
              </a:rPr>
              <a:t>How much does it cost to conserve 300 hectares of forest?</a:t>
            </a:r>
            <a:endParaRPr lang="en-US" sz="1400" dirty="0">
              <a:solidFill>
                <a:srgbClr val="00B050"/>
              </a:solidFill>
            </a:endParaRPr>
          </a:p>
        </p:txBody>
      </p:sp>
      <p:sp>
        <p:nvSpPr>
          <p:cNvPr id="8" name="TextBox 7"/>
          <p:cNvSpPr txBox="1"/>
          <p:nvPr/>
        </p:nvSpPr>
        <p:spPr>
          <a:xfrm>
            <a:off x="7323827" y="2306363"/>
            <a:ext cx="1733909" cy="1169551"/>
          </a:xfrm>
          <a:prstGeom prst="rect">
            <a:avLst/>
          </a:prstGeom>
          <a:noFill/>
        </p:spPr>
        <p:txBody>
          <a:bodyPr wrap="square" rtlCol="0">
            <a:spAutoFit/>
          </a:bodyPr>
          <a:lstStyle/>
          <a:p>
            <a:pPr algn="ctr"/>
            <a:r>
              <a:rPr lang="en-US" sz="1400" dirty="0" smtClean="0">
                <a:solidFill>
                  <a:srgbClr val="00B050"/>
                </a:solidFill>
              </a:rPr>
              <a:t>What are the consequences of a continued increase in the use of chemical fertilizer?</a:t>
            </a:r>
            <a:endParaRPr lang="en-US" sz="1400" dirty="0">
              <a:solidFill>
                <a:srgbClr val="00B050"/>
              </a:solidFill>
            </a:endParaRPr>
          </a:p>
        </p:txBody>
      </p:sp>
      <p:sp>
        <p:nvSpPr>
          <p:cNvPr id="9" name="TextBox 8"/>
          <p:cNvSpPr txBox="1"/>
          <p:nvPr/>
        </p:nvSpPr>
        <p:spPr>
          <a:xfrm>
            <a:off x="7020690" y="4102597"/>
            <a:ext cx="1733909" cy="1169551"/>
          </a:xfrm>
          <a:prstGeom prst="rect">
            <a:avLst/>
          </a:prstGeom>
          <a:noFill/>
        </p:spPr>
        <p:txBody>
          <a:bodyPr wrap="square" rtlCol="0">
            <a:spAutoFit/>
          </a:bodyPr>
          <a:lstStyle/>
          <a:p>
            <a:pPr algn="ctr"/>
            <a:r>
              <a:rPr lang="en-US" sz="1400" dirty="0" smtClean="0">
                <a:solidFill>
                  <a:srgbClr val="00B050"/>
                </a:solidFill>
              </a:rPr>
              <a:t>How effective has been the introduction of efficient irrigation in the past 10 years?</a:t>
            </a:r>
            <a:endParaRPr lang="en-US" sz="1400" dirty="0">
              <a:solidFill>
                <a:srgbClr val="00B050"/>
              </a:solidFill>
            </a:endParaRPr>
          </a:p>
        </p:txBody>
      </p:sp>
    </p:spTree>
    <p:extLst>
      <p:ext uri="{BB962C8B-B14F-4D97-AF65-F5344CB8AC3E}">
        <p14:creationId xmlns:p14="http://schemas.microsoft.com/office/powerpoint/2010/main" val="424041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The relevance of SEEA EEA and TEEB for policy analysis</a:t>
            </a:r>
          </a:p>
        </p:txBody>
      </p:sp>
      <p:sp>
        <p:nvSpPr>
          <p:cNvPr id="3" name="Sottotitolo 2"/>
          <p:cNvSpPr>
            <a:spLocks noGrp="1"/>
          </p:cNvSpPr>
          <p:nvPr>
            <p:ph type="subTitle" idx="1"/>
          </p:nvPr>
        </p:nvSpPr>
        <p:spPr/>
        <p:txBody>
          <a:bodyPr/>
          <a:lstStyle/>
          <a:p>
            <a:r>
              <a:rPr lang="en-US" sz="1600" dirty="0"/>
              <a:t>The SEEA EEA and TEEB can both support the use of accounts, further development of modelling approaches and creation of new models, all with the </a:t>
            </a:r>
            <a:r>
              <a:rPr lang="en-US" sz="1600" b="1" dirty="0">
                <a:solidFill>
                  <a:srgbClr val="0984AF"/>
                </a:solidFill>
              </a:rPr>
              <a:t>ultimate goal of informing policy decisions</a:t>
            </a:r>
            <a:r>
              <a:rPr lang="en-US" sz="1600" dirty="0"/>
              <a:t>. </a:t>
            </a:r>
          </a:p>
          <a:p>
            <a:r>
              <a:rPr lang="en-US" sz="1600" dirty="0"/>
              <a:t>This can happen through:</a:t>
            </a:r>
          </a:p>
          <a:p>
            <a:pPr marL="171450" indent="-171450">
              <a:buClr>
                <a:srgbClr val="0984AF"/>
              </a:buClr>
              <a:buFont typeface="Arial" panose="020B0604020202020204" pitchFamily="34" charset="0"/>
              <a:buChar char="•"/>
            </a:pPr>
            <a:r>
              <a:rPr lang="en-US" sz="1600" b="1" dirty="0">
                <a:solidFill>
                  <a:srgbClr val="0984AF"/>
                </a:solidFill>
              </a:rPr>
              <a:t>Creation of new knowledge about ecosystems </a:t>
            </a:r>
            <a:r>
              <a:rPr lang="en-US" sz="1600" dirty="0"/>
              <a:t>and how their extent and quality leads to ecosystem services that benefit communities and human wellbeing. </a:t>
            </a:r>
          </a:p>
          <a:p>
            <a:pPr marL="171450" indent="-171450">
              <a:buClr>
                <a:srgbClr val="0984AF"/>
              </a:buClr>
              <a:buFont typeface="Arial" panose="020B0604020202020204" pitchFamily="34" charset="0"/>
              <a:buChar char="•"/>
            </a:pPr>
            <a:r>
              <a:rPr lang="en-US" sz="1600" b="1" dirty="0">
                <a:solidFill>
                  <a:srgbClr val="0984AF"/>
                </a:solidFill>
              </a:rPr>
              <a:t>Creation of coherent and harmonized accounts</a:t>
            </a:r>
            <a:r>
              <a:rPr lang="en-US" sz="1600" dirty="0"/>
              <a:t>, allowing for the development of new models that can make use of such a data framework</a:t>
            </a:r>
          </a:p>
          <a:p>
            <a:pPr marL="171450" indent="-171450">
              <a:buClr>
                <a:srgbClr val="0984AF"/>
              </a:buClr>
              <a:buFont typeface="Arial" panose="020B0604020202020204" pitchFamily="34" charset="0"/>
              <a:buChar char="•"/>
            </a:pPr>
            <a:r>
              <a:rPr lang="en-US" sz="1600" b="1" dirty="0">
                <a:solidFill>
                  <a:srgbClr val="0984AF"/>
                </a:solidFill>
              </a:rPr>
              <a:t>Promotion of the use of a systemic (closed-loop) approach</a:t>
            </a:r>
            <a:r>
              <a:rPr lang="en-US" sz="1600" dirty="0">
                <a:solidFill>
                  <a:prstClr val="black"/>
                </a:solidFill>
              </a:rPr>
              <a:t>, closing the loop between models that assess (a) the impact of human activity on ecosystem and (b) models that determine the extent to which ecosystems influence human health and human activity.</a:t>
            </a:r>
            <a:endParaRPr lang="en-US" sz="1600" dirty="0"/>
          </a:p>
          <a:p>
            <a:endParaRPr lang="en-US" dirty="0"/>
          </a:p>
        </p:txBody>
      </p:sp>
      <p:pic>
        <p:nvPicPr>
          <p:cNvPr id="4" name="Picture 4" descr="executive decision making Icon 19582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01" y="1440844"/>
            <a:ext cx="359549" cy="35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4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The relevance of SEEA EEA and TEEB for policy analysis</a:t>
            </a:r>
          </a:p>
        </p:txBody>
      </p:sp>
      <p:sp>
        <p:nvSpPr>
          <p:cNvPr id="3" name="Sottotitolo 2"/>
          <p:cNvSpPr>
            <a:spLocks noGrp="1"/>
          </p:cNvSpPr>
          <p:nvPr>
            <p:ph type="subTitle" idx="1"/>
          </p:nvPr>
        </p:nvSpPr>
        <p:spPr/>
        <p:txBody>
          <a:bodyPr/>
          <a:lstStyle/>
          <a:p>
            <a:pPr marL="285750" indent="-285750">
              <a:buClr>
                <a:srgbClr val="0984AF"/>
              </a:buClr>
              <a:buFont typeface="Arial" panose="020B0604020202020204" pitchFamily="34" charset="0"/>
              <a:buChar char="•"/>
            </a:pPr>
            <a:r>
              <a:rPr lang="en-US" sz="1600" b="1" dirty="0">
                <a:solidFill>
                  <a:srgbClr val="0984AF"/>
                </a:solidFill>
              </a:rPr>
              <a:t>Design of new integrated or coupled models: </a:t>
            </a:r>
            <a:r>
              <a:rPr lang="en-US" sz="1600" dirty="0"/>
              <a:t>(a) Improving the analysis performed with sectoral models, by introducing physical indicators on ecosystem extent, condition, services and hence generating a higher degree of realism; (b) generating knowledge on how existing models could be connected with one another to better represent the relations between society, economy and environment; (c) providing information for the creation of new integrated models. </a:t>
            </a:r>
          </a:p>
          <a:p>
            <a:pPr marL="285750" indent="-285750">
              <a:buClr>
                <a:srgbClr val="0984AF"/>
              </a:buClr>
              <a:buFont typeface="Arial" panose="020B0604020202020204" pitchFamily="34" charset="0"/>
              <a:buChar char="•"/>
            </a:pPr>
            <a:r>
              <a:rPr lang="en-US" sz="1600" b="1" dirty="0">
                <a:solidFill>
                  <a:srgbClr val="0984AF"/>
                </a:solidFill>
              </a:rPr>
              <a:t>Use of simulations</a:t>
            </a:r>
            <a:r>
              <a:rPr lang="en-US" sz="1600" dirty="0"/>
              <a:t>, extending the analysis provided by SEEA, by forecasting or back-casting scenarios.</a:t>
            </a:r>
          </a:p>
          <a:p>
            <a:pPr marL="285750" indent="-285750">
              <a:buClr>
                <a:srgbClr val="0984AF"/>
              </a:buClr>
              <a:buFont typeface="Arial" panose="020B0604020202020204" pitchFamily="34" charset="0"/>
              <a:buChar char="•"/>
            </a:pPr>
            <a:r>
              <a:rPr lang="en-US" sz="1600" dirty="0"/>
              <a:t>Making explicit the importance of site-specific drivers of change, system responses and impacts, with the use of a spatially-explicit analysis that allows to </a:t>
            </a:r>
            <a:r>
              <a:rPr lang="en-US" sz="1600" b="1" dirty="0">
                <a:solidFill>
                  <a:srgbClr val="0984AF"/>
                </a:solidFill>
              </a:rPr>
              <a:t>determine the value of ecosystem services </a:t>
            </a:r>
            <a:r>
              <a:rPr lang="en-US" sz="1600" dirty="0"/>
              <a:t>based on the location where these are used (i.e. more explicitly assess demand and supply).</a:t>
            </a:r>
          </a:p>
          <a:p>
            <a:pPr marL="171450" indent="-171450">
              <a:buClr>
                <a:srgbClr val="0984AF"/>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304517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Module 2: </a:t>
            </a:r>
            <a:br>
              <a:rPr lang="en-US" dirty="0"/>
            </a:br>
            <a:r>
              <a:rPr lang="en-US" dirty="0"/>
              <a:t>Models, scenarios and accounts to inform policy scenario analysis </a:t>
            </a:r>
          </a:p>
        </p:txBody>
      </p:sp>
    </p:spTree>
    <p:extLst>
      <p:ext uri="{BB962C8B-B14F-4D97-AF65-F5344CB8AC3E}">
        <p14:creationId xmlns:p14="http://schemas.microsoft.com/office/powerpoint/2010/main" val="214210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Simulation Models</a:t>
            </a:r>
          </a:p>
        </p:txBody>
      </p:sp>
      <p:sp>
        <p:nvSpPr>
          <p:cNvPr id="3" name="Sottotitolo 2"/>
          <p:cNvSpPr>
            <a:spLocks noGrp="1"/>
          </p:cNvSpPr>
          <p:nvPr>
            <p:ph type="subTitle" idx="1"/>
          </p:nvPr>
        </p:nvSpPr>
        <p:spPr/>
        <p:txBody>
          <a:bodyPr/>
          <a:lstStyle/>
          <a:p>
            <a:r>
              <a:rPr lang="en-US" sz="1600" b="1" dirty="0">
                <a:solidFill>
                  <a:srgbClr val="0984AF"/>
                </a:solidFill>
              </a:rPr>
              <a:t>Several simulation models are available</a:t>
            </a:r>
            <a:r>
              <a:rPr lang="en-US" sz="1600" dirty="0"/>
              <a:t>, using different modeling approaches, focused on different sectors and domains, geographies, and policy processes. </a:t>
            </a:r>
          </a:p>
          <a:p>
            <a:r>
              <a:rPr lang="en-US" sz="1600" dirty="0"/>
              <a:t>One of the reason for having so many models is the </a:t>
            </a:r>
            <a:r>
              <a:rPr lang="en-US" sz="1600" b="1" dirty="0">
                <a:solidFill>
                  <a:srgbClr val="0984AF"/>
                </a:solidFill>
              </a:rPr>
              <a:t>difficulty in integrating knowledge</a:t>
            </a:r>
            <a:r>
              <a:rPr lang="en-US" sz="1600" dirty="0"/>
              <a:t>, which leads to the continuous creation of new models in different fields.</a:t>
            </a:r>
          </a:p>
          <a:p>
            <a:r>
              <a:rPr lang="en-US" sz="1600" b="1" dirty="0">
                <a:solidFill>
                  <a:srgbClr val="0984AF"/>
                </a:solidFill>
              </a:rPr>
              <a:t>The strength of the SEEA </a:t>
            </a:r>
            <a:r>
              <a:rPr lang="en-US" sz="1600" dirty="0"/>
              <a:t>is that it provides knowledge and data to connect the environment with society and the economy, </a:t>
            </a:r>
            <a:r>
              <a:rPr lang="en-US" sz="1600" b="1" dirty="0">
                <a:solidFill>
                  <a:srgbClr val="0984AF"/>
                </a:solidFill>
              </a:rPr>
              <a:t>with a spatially explicit approach</a:t>
            </a:r>
            <a:r>
              <a:rPr lang="en-US" sz="1600" dirty="0"/>
              <a:t>. </a:t>
            </a:r>
          </a:p>
          <a:p>
            <a:r>
              <a:rPr lang="en-US" sz="1600" dirty="0"/>
              <a:t>This is the information needed to connect domains of research and integrate many of the models that are currently being used in isolation.</a:t>
            </a:r>
          </a:p>
          <a:p>
            <a:endParaRPr lang="en-US" dirty="0"/>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96754" y="3299880"/>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0482" name="Picture 2" descr="simulation Icon 30402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34" y="1584428"/>
            <a:ext cx="332136" cy="33213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Map Icon 6296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34" y="3479496"/>
            <a:ext cx="305039" cy="30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43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Simulation Models – key features</a:t>
            </a:r>
          </a:p>
        </p:txBody>
      </p:sp>
      <p:sp>
        <p:nvSpPr>
          <p:cNvPr id="3" name="Sottotitolo 2"/>
          <p:cNvSpPr>
            <a:spLocks noGrp="1"/>
          </p:cNvSpPr>
          <p:nvPr>
            <p:ph type="subTitle" idx="1"/>
          </p:nvPr>
        </p:nvSpPr>
        <p:spPr/>
        <p:txBody>
          <a:bodyPr/>
          <a:lstStyle/>
          <a:p>
            <a:pPr>
              <a:buClr>
                <a:srgbClr val="0984AF"/>
              </a:buClr>
            </a:pPr>
            <a:r>
              <a:rPr lang="en-US" sz="1400" b="1" dirty="0">
                <a:solidFill>
                  <a:srgbClr val="0984AF"/>
                </a:solidFill>
              </a:rPr>
              <a:t>Sectors: </a:t>
            </a:r>
            <a:r>
              <a:rPr lang="en-US" sz="1400" dirty="0"/>
              <a:t>the outcomes of events, including external factors and human decisions, have to be analyzed for a variety of sectors. They are necessary to assess a system’s performance, rather than focus only on its parts. </a:t>
            </a:r>
          </a:p>
          <a:p>
            <a:pPr>
              <a:buClr>
                <a:srgbClr val="0984AF"/>
              </a:buClr>
            </a:pPr>
            <a:r>
              <a:rPr lang="en-US" sz="1400" b="1" dirty="0">
                <a:solidFill>
                  <a:srgbClr val="0984AF"/>
                </a:solidFill>
              </a:rPr>
              <a:t>Economic actors</a:t>
            </a:r>
            <a:r>
              <a:rPr lang="en-US" sz="1400" dirty="0">
                <a:solidFill>
                  <a:srgbClr val="0984AF"/>
                </a:solidFill>
              </a:rPr>
              <a:t>: </a:t>
            </a:r>
            <a:r>
              <a:rPr lang="en-US" sz="1400" dirty="0"/>
              <a:t>the assessment of outcomes across economic actors has to consider ecosystems. This is because certain groups of the population and certain businesses rely on natural resources and on ecosystem services and ecosystem goods more than other. </a:t>
            </a:r>
          </a:p>
          <a:p>
            <a:pPr>
              <a:buClr>
                <a:srgbClr val="0984AF"/>
              </a:buClr>
            </a:pPr>
            <a:r>
              <a:rPr lang="en-US" sz="1400" b="1" dirty="0">
                <a:solidFill>
                  <a:srgbClr val="0984AF"/>
                </a:solidFill>
              </a:rPr>
              <a:t>Dimensions of development</a:t>
            </a:r>
            <a:r>
              <a:rPr lang="en-US" sz="1400" dirty="0">
                <a:solidFill>
                  <a:srgbClr val="0984AF"/>
                </a:solidFill>
              </a:rPr>
              <a:t>: </a:t>
            </a:r>
            <a:r>
              <a:rPr lang="en-US" sz="1400" dirty="0"/>
              <a:t>sustainable development has three pillars, society, economy and the environment. It is critical that all pillars are treated as part of the same system, to avoid that advances for one do not lead to challenges for others. </a:t>
            </a:r>
          </a:p>
          <a:p>
            <a:pPr>
              <a:buClr>
                <a:srgbClr val="0984AF"/>
              </a:buClr>
            </a:pPr>
            <a:r>
              <a:rPr lang="en-US" sz="1400" b="1" dirty="0">
                <a:solidFill>
                  <a:srgbClr val="0984AF"/>
                </a:solidFill>
              </a:rPr>
              <a:t>Time:</a:t>
            </a:r>
            <a:r>
              <a:rPr lang="en-US" sz="1400" dirty="0">
                <a:solidFill>
                  <a:srgbClr val="0984AF"/>
                </a:solidFill>
              </a:rPr>
              <a:t> </a:t>
            </a:r>
            <a:r>
              <a:rPr lang="en-US" sz="1400" dirty="0"/>
              <a:t>the outcomes of decision making, including policies and investments, as well as behavioral change, have to be assessed for the short, medium and longer term</a:t>
            </a:r>
          </a:p>
          <a:p>
            <a:pPr>
              <a:buClr>
                <a:srgbClr val="0984AF"/>
              </a:buClr>
            </a:pPr>
            <a:r>
              <a:rPr lang="en-US" sz="1400" b="1" dirty="0">
                <a:solidFill>
                  <a:srgbClr val="0984AF"/>
                </a:solidFill>
              </a:rPr>
              <a:t>Space: </a:t>
            </a:r>
            <a:r>
              <a:rPr lang="en-US" sz="1400" dirty="0"/>
              <a:t>location is even critical when estimating ecological outcomes, such as for the provision of ecosystem services and their economic valuation and for the assessment of the vulnerability (or efficiency) of infrastructure.</a:t>
            </a:r>
          </a:p>
          <a:p>
            <a:endParaRPr lang="en-US" dirty="0"/>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141359" y="2299132"/>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xmlns="" id="{D1F6FBD7-27FB-4FE0-8501-47FC2DBA87A3}"/>
              </a:ext>
            </a:extLst>
          </p:cNvPr>
          <p:cNvCxnSpPr>
            <a:cxnSpLocks/>
          </p:cNvCxnSpPr>
          <p:nvPr/>
        </p:nvCxnSpPr>
        <p:spPr>
          <a:xfrm>
            <a:off x="141359" y="3377084"/>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xmlns="" id="{D1F6FBD7-27FB-4FE0-8501-47FC2DBA87A3}"/>
              </a:ext>
            </a:extLst>
          </p:cNvPr>
          <p:cNvCxnSpPr>
            <a:cxnSpLocks/>
          </p:cNvCxnSpPr>
          <p:nvPr/>
        </p:nvCxnSpPr>
        <p:spPr>
          <a:xfrm>
            <a:off x="141359" y="4165104"/>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xmlns="" id="{D1F6FBD7-27FB-4FE0-8501-47FC2DBA87A3}"/>
              </a:ext>
            </a:extLst>
          </p:cNvPr>
          <p:cNvCxnSpPr>
            <a:cxnSpLocks/>
          </p:cNvCxnSpPr>
          <p:nvPr/>
        </p:nvCxnSpPr>
        <p:spPr>
          <a:xfrm>
            <a:off x="141359" y="4781853"/>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506" name="Picture 2" descr="agriculture sector Icon 3189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45" y="2390002"/>
            <a:ext cx="420105" cy="42010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Agriculture Icon 10754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55" y="1493652"/>
            <a:ext cx="387892" cy="38789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development Icon 1544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266" y="3475384"/>
            <a:ext cx="314664" cy="31466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Time Icon 67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182" y="4223629"/>
            <a:ext cx="354438" cy="35443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map pin Icon 35259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956" y="4944710"/>
            <a:ext cx="314664" cy="31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5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49" y="484094"/>
            <a:ext cx="7870581" cy="591670"/>
          </a:xfrm>
        </p:spPr>
        <p:txBody>
          <a:bodyPr/>
          <a:lstStyle/>
          <a:p>
            <a:r>
              <a:rPr lang="it-IT" dirty="0"/>
              <a:t>Scenario </a:t>
            </a:r>
            <a:r>
              <a:rPr lang="it-IT" dirty="0" err="1"/>
              <a:t>creation</a:t>
            </a:r>
            <a:r>
              <a:rPr lang="it-IT" dirty="0"/>
              <a:t> </a:t>
            </a:r>
            <a:r>
              <a:rPr lang="it-IT" dirty="0" err="1"/>
              <a:t>tools</a:t>
            </a:r>
            <a:r>
              <a:rPr lang="it-IT" dirty="0"/>
              <a:t> (qualitative)</a:t>
            </a:r>
            <a:endParaRPr lang="en-US" dirty="0"/>
          </a:p>
        </p:txBody>
      </p:sp>
      <p:sp>
        <p:nvSpPr>
          <p:cNvPr id="3" name="Segnaposto testo 2"/>
          <p:cNvSpPr>
            <a:spLocks noGrp="1"/>
          </p:cNvSpPr>
          <p:nvPr>
            <p:ph type="body" sz="quarter" idx="13"/>
          </p:nvPr>
        </p:nvSpPr>
        <p:spPr/>
        <p:txBody>
          <a:bodyPr/>
          <a:lstStyle/>
          <a:p>
            <a:pPr marL="0" indent="0">
              <a:buNone/>
            </a:pPr>
            <a:r>
              <a:rPr lang="en-US" sz="1600" b="1" dirty="0">
                <a:solidFill>
                  <a:schemeClr val="tx1"/>
                </a:solidFill>
              </a:rPr>
              <a:t>System maps</a:t>
            </a:r>
            <a:r>
              <a:rPr lang="en-US" sz="1600" dirty="0">
                <a:solidFill>
                  <a:schemeClr val="tx1"/>
                </a:solidFill>
              </a:rPr>
              <a:t>: </a:t>
            </a:r>
            <a:r>
              <a:rPr lang="en-US" sz="1600" b="1" dirty="0">
                <a:solidFill>
                  <a:srgbClr val="0984AF"/>
                </a:solidFill>
              </a:rPr>
              <a:t>a causal loop diagram (CLD) is a graphical representation of the main variables forming a system and their interconnections</a:t>
            </a:r>
            <a:r>
              <a:rPr lang="en-US" sz="1600" dirty="0">
                <a:solidFill>
                  <a:schemeClr val="tx1"/>
                </a:solidFill>
              </a:rPr>
              <a:t>. As a map of the system analyzed, a CLD facilitates representation and exploration of the complexity of the system, with the use of causal relations and feedback loop.</a:t>
            </a:r>
            <a:endParaRPr lang="it-IT" dirty="0"/>
          </a:p>
          <a:p>
            <a:pPr marL="0" indent="0">
              <a:buNone/>
            </a:pPr>
            <a:endParaRPr lang="en-US" dirty="0"/>
          </a:p>
        </p:txBody>
      </p:sp>
      <p:pic>
        <p:nvPicPr>
          <p:cNvPr id="5" name="Picture 1"/>
          <p:cNvPicPr/>
          <p:nvPr/>
        </p:nvPicPr>
        <p:blipFill rotWithShape="1">
          <a:blip r:embed="rId2"/>
          <a:srcRect t="11016"/>
          <a:stretch/>
        </p:blipFill>
        <p:spPr bwMode="auto">
          <a:xfrm>
            <a:off x="1574890" y="3001108"/>
            <a:ext cx="5911760" cy="3612967"/>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7537939" y="4752409"/>
            <a:ext cx="1395046" cy="1331134"/>
          </a:xfrm>
          <a:prstGeom prst="rect">
            <a:avLst/>
          </a:prstGeom>
        </p:spPr>
        <p:txBody>
          <a:bodyPr wrap="square">
            <a:spAutoFit/>
          </a:bodyPr>
          <a:lstStyle/>
          <a:p>
            <a:pPr>
              <a:lnSpc>
                <a:spcPct val="115000"/>
              </a:lnSpc>
              <a:spcAft>
                <a:spcPts val="600"/>
              </a:spcAft>
            </a:pPr>
            <a:r>
              <a:rPr lang="en-US" sz="1400" dirty="0">
                <a:latin typeface="Calibri" panose="020F0502020204030204" pitchFamily="34" charset="0"/>
                <a:ea typeface="MS Mincho"/>
                <a:cs typeface="Cordia New"/>
              </a:rPr>
              <a:t>Causal Loop Diagram of the eco-</a:t>
            </a:r>
            <a:r>
              <a:rPr lang="en-US" sz="1400" dirty="0" err="1">
                <a:latin typeface="Calibri" panose="020F0502020204030204" pitchFamily="34" charset="0"/>
                <a:ea typeface="MS Mincho"/>
                <a:cs typeface="Cordia New"/>
              </a:rPr>
              <a:t>agri</a:t>
            </a:r>
            <a:r>
              <a:rPr lang="en-US" sz="1400" dirty="0">
                <a:latin typeface="Calibri" panose="020F0502020204030204" pitchFamily="34" charset="0"/>
                <a:ea typeface="MS Mincho"/>
                <a:cs typeface="Cordia New"/>
              </a:rPr>
              <a:t>-food system. Source (Zhang, 2018)</a:t>
            </a:r>
            <a:endParaRPr lang="en-US" sz="1400"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val="108618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p:txBody>
          <a:bodyPr/>
          <a:lstStyle/>
          <a:p>
            <a:pPr marL="0" indent="0">
              <a:buNone/>
            </a:pPr>
            <a:r>
              <a:rPr lang="en-US" sz="1600" dirty="0">
                <a:solidFill>
                  <a:schemeClr val="tx1"/>
                </a:solidFill>
              </a:rPr>
              <a:t>Simulation models are presented as (a) thematic, or sectoral models and (b) cross-sectoral, nested or integrated models.</a:t>
            </a:r>
          </a:p>
          <a:p>
            <a:pPr marL="0" indent="0">
              <a:buNone/>
            </a:pPr>
            <a:r>
              <a:rPr lang="en-US" sz="1600" b="1" dirty="0">
                <a:solidFill>
                  <a:srgbClr val="0984AF"/>
                </a:solidFill>
              </a:rPr>
              <a:t>Thematic models </a:t>
            </a:r>
            <a:r>
              <a:rPr lang="en-US" sz="1600" dirty="0">
                <a:solidFill>
                  <a:schemeClr val="tx1"/>
                </a:solidFill>
              </a:rPr>
              <a:t>focus on a single theme or area of analysis (e.g. economy, employment, energy, water, land), are generally sectoral and focus in the vast majority of cases exclusively on biophysical or economic indicators. </a:t>
            </a:r>
          </a:p>
          <a:p>
            <a:pPr marL="0" indent="0">
              <a:buNone/>
            </a:pPr>
            <a:r>
              <a:rPr lang="en-US" sz="1600" b="1" dirty="0">
                <a:solidFill>
                  <a:srgbClr val="0984AF"/>
                </a:solidFill>
              </a:rPr>
              <a:t>Cross-sectoral models </a:t>
            </a:r>
            <a:r>
              <a:rPr lang="en-US" sz="1600" dirty="0">
                <a:solidFill>
                  <a:schemeClr val="tx1"/>
                </a:solidFill>
              </a:rPr>
              <a:t>are also called integrated models. These models consider the interconnections existing across various sectors that include social, economic and environmental indicators, and are either built as nested models </a:t>
            </a:r>
          </a:p>
          <a:p>
            <a:pPr marL="0" indent="0">
              <a:buNone/>
            </a:pPr>
            <a:endParaRPr lang="en-US" sz="1600" dirty="0">
              <a:solidFill>
                <a:schemeClr val="tx1"/>
              </a:solidFill>
            </a:endParaRPr>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141358" y="3299026"/>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2" descr="agriculture sector Icon 3189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45" y="2245879"/>
            <a:ext cx="420105" cy="420105"/>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GDP Icon 3048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58" y="3461251"/>
            <a:ext cx="387892" cy="38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Land use models</a:t>
            </a:r>
            <a:r>
              <a:rPr lang="en-US" sz="1600" dirty="0">
                <a:solidFill>
                  <a:schemeClr val="tx1"/>
                </a:solidFill>
              </a:rPr>
              <a:t>: </a:t>
            </a:r>
          </a:p>
          <a:p>
            <a:r>
              <a:rPr lang="en-US" sz="1600" dirty="0">
                <a:solidFill>
                  <a:schemeClr val="tx1"/>
                </a:solidFill>
              </a:rPr>
              <a:t>Spatial planning tools are used to plot out future optimal physical placement of economic activities, human settlements, based on a variety of scenario drivers. </a:t>
            </a:r>
          </a:p>
          <a:p>
            <a:r>
              <a:rPr lang="en-US" sz="1600" dirty="0">
                <a:solidFill>
                  <a:schemeClr val="tx1"/>
                </a:solidFill>
              </a:rPr>
              <a:t>On the other hand, this is often without reference to what this means for socioeconomic effects or monetary valuation of loss/gain in natural capital assets. </a:t>
            </a:r>
          </a:p>
          <a:p>
            <a:r>
              <a:rPr lang="en-US" sz="1600" dirty="0">
                <a:solidFill>
                  <a:schemeClr val="tx1"/>
                </a:solidFill>
              </a:rPr>
              <a:t>They are often static assessments that do not ‘speak to’ decision-makers outside of land use/conservation planners, but provide very valuable inputs for planning of infrastructure as well as to assess impacts on ecosystems. </a:t>
            </a:r>
          </a:p>
          <a:p>
            <a:pPr marL="0" indent="0">
              <a:buNone/>
            </a:pPr>
            <a:endParaRPr lang="it-IT" dirty="0"/>
          </a:p>
          <a:p>
            <a:pPr marL="0" indent="0">
              <a:buNone/>
            </a:pPr>
            <a:endParaRPr lang="en-US" dirty="0"/>
          </a:p>
        </p:txBody>
      </p:sp>
      <p:pic>
        <p:nvPicPr>
          <p:cNvPr id="80898" name="Picture 2" descr="land use Icon 2885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047" y="5505637"/>
            <a:ext cx="541057" cy="54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0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50" y="1478807"/>
            <a:ext cx="4354920" cy="3308347"/>
          </a:xfrm>
        </p:spPr>
        <p:txBody>
          <a:bodyPr/>
          <a:lstStyle/>
          <a:p>
            <a:pPr marL="0" indent="0">
              <a:buNone/>
            </a:pPr>
            <a:r>
              <a:rPr lang="en-US" sz="1600" b="1" dirty="0">
                <a:solidFill>
                  <a:srgbClr val="0984AF"/>
                </a:solidFill>
              </a:rPr>
              <a:t>Land use models: examples</a:t>
            </a:r>
          </a:p>
          <a:p>
            <a:r>
              <a:rPr lang="en-US" sz="1600" dirty="0">
                <a:solidFill>
                  <a:schemeClr val="tx1"/>
                </a:solidFill>
              </a:rPr>
              <a:t>The Conversion of Land use and its Effects (CLUE) model, a dynamic, spatially explicit land use and land cover change model, is among the most frequently used land use models globally. </a:t>
            </a:r>
          </a:p>
          <a:p>
            <a:r>
              <a:rPr lang="en-US" sz="1600" dirty="0">
                <a:solidFill>
                  <a:schemeClr val="tx1"/>
                </a:solidFill>
              </a:rPr>
              <a:t>CLUE constitutes a flexible and generic land use modelling framework and allows scale and context specific applications, depending on the requirements of the analysis. </a:t>
            </a:r>
          </a:p>
        </p:txBody>
      </p:sp>
      <p:pic>
        <p:nvPicPr>
          <p:cNvPr id="4" name="Picture 2061"/>
          <p:cNvPicPr/>
          <p:nvPr/>
        </p:nvPicPr>
        <p:blipFill>
          <a:blip r:embed="rId2"/>
          <a:stretch>
            <a:fillRect/>
          </a:stretch>
        </p:blipFill>
        <p:spPr>
          <a:xfrm>
            <a:off x="4983570" y="1434027"/>
            <a:ext cx="3983990" cy="3521710"/>
          </a:xfrm>
          <a:prstGeom prst="rect">
            <a:avLst/>
          </a:prstGeom>
        </p:spPr>
      </p:pic>
      <p:pic>
        <p:nvPicPr>
          <p:cNvPr id="5" name="Picture 2" descr="land use Icon 2885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047" y="5505637"/>
            <a:ext cx="541057" cy="541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42184" y="4941902"/>
            <a:ext cx="2917783" cy="738664"/>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rPr>
              <a:t>Overview of the inputs to model and allocation module of the Dyna-CLUE model (</a:t>
            </a:r>
            <a:r>
              <a:rPr lang="en-US" sz="1400" dirty="0" err="1">
                <a:latin typeface="Times New Roman" panose="02020603050405020304" pitchFamily="18" charset="0"/>
                <a:ea typeface="Times New Roman" panose="02020603050405020304" pitchFamily="18" charset="0"/>
              </a:rPr>
              <a:t>Verburg</a:t>
            </a:r>
            <a:r>
              <a:rPr lang="en-US" sz="1400" dirty="0">
                <a:latin typeface="Times New Roman" panose="02020603050405020304" pitchFamily="18" charset="0"/>
                <a:ea typeface="Times New Roman" panose="02020603050405020304" pitchFamily="18" charset="0"/>
              </a:rPr>
              <a:t> &amp; </a:t>
            </a:r>
            <a:r>
              <a:rPr lang="en-US" sz="1400" dirty="0" err="1">
                <a:latin typeface="Times New Roman" panose="02020603050405020304" pitchFamily="18" charset="0"/>
                <a:ea typeface="Times New Roman" panose="02020603050405020304" pitchFamily="18" charset="0"/>
              </a:rPr>
              <a:t>Overmars</a:t>
            </a:r>
            <a:r>
              <a:rPr lang="en-US" sz="1400" dirty="0">
                <a:latin typeface="Times New Roman" panose="02020603050405020304" pitchFamily="18" charset="0"/>
                <a:ea typeface="Times New Roman" panose="02020603050405020304" pitchFamily="18" charset="0"/>
              </a:rPr>
              <a:t>, 2009)</a:t>
            </a:r>
            <a:endParaRPr lang="en-US" sz="1400" dirty="0"/>
          </a:p>
        </p:txBody>
      </p:sp>
    </p:spTree>
    <p:extLst>
      <p:ext uri="{BB962C8B-B14F-4D97-AF65-F5344CB8AC3E}">
        <p14:creationId xmlns:p14="http://schemas.microsoft.com/office/powerpoint/2010/main" val="80217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a:t>
            </a:r>
          </a:p>
        </p:txBody>
      </p:sp>
      <p:sp>
        <p:nvSpPr>
          <p:cNvPr id="3" name="Subtitle 2"/>
          <p:cNvSpPr>
            <a:spLocks noGrp="1"/>
          </p:cNvSpPr>
          <p:nvPr>
            <p:ph type="subTitle" idx="1"/>
          </p:nvPr>
        </p:nvSpPr>
        <p:spPr/>
        <p:txBody>
          <a:bodyPr/>
          <a:lstStyle/>
          <a:p>
            <a:pPr marL="285750" indent="-285750">
              <a:buFont typeface="Arial" panose="020B0604020202020204" pitchFamily="34" charset="0"/>
              <a:buChar char="•"/>
            </a:pPr>
            <a:r>
              <a:rPr lang="en-US" dirty="0"/>
              <a:t>Introduction: setting the stage</a:t>
            </a:r>
          </a:p>
          <a:p>
            <a:pPr marL="285750" indent="-285750">
              <a:buFont typeface="Arial" panose="020B0604020202020204" pitchFamily="34" charset="0"/>
              <a:buChar char="•"/>
            </a:pPr>
            <a:r>
              <a:rPr lang="en-US" dirty="0"/>
              <a:t>Module 1: Policy scenario analysis and forecasting</a:t>
            </a:r>
          </a:p>
          <a:p>
            <a:pPr marL="285750" indent="-285750">
              <a:buFont typeface="Arial" panose="020B0604020202020204" pitchFamily="34" charset="0"/>
              <a:buChar char="•"/>
            </a:pPr>
            <a:r>
              <a:rPr lang="en-US" dirty="0"/>
              <a:t>Module 2: Models, scenarios and accounts</a:t>
            </a:r>
          </a:p>
          <a:p>
            <a:pPr marL="285750" indent="-285750">
              <a:buFont typeface="Arial" panose="020B0604020202020204" pitchFamily="34" charset="0"/>
              <a:buChar char="•"/>
            </a:pPr>
            <a:r>
              <a:rPr lang="en-US" dirty="0"/>
              <a:t>Module 3: Policy assessments with models and scenarios</a:t>
            </a:r>
          </a:p>
          <a:p>
            <a:pPr marL="285750" indent="-285750">
              <a:buFont typeface="Arial" panose="020B0604020202020204" pitchFamily="34" charset="0"/>
              <a:buChar char="•"/>
            </a:pPr>
            <a:r>
              <a:rPr lang="en-US" dirty="0"/>
              <a:t>Module 4: </a:t>
            </a:r>
            <a:r>
              <a:rPr lang="en-US" dirty="0" smtClean="0"/>
              <a:t>Steps to follow for your own assessment!</a:t>
            </a:r>
            <a:endParaRPr lang="en-US" dirty="0"/>
          </a:p>
        </p:txBody>
      </p:sp>
    </p:spTree>
    <p:extLst>
      <p:ext uri="{BB962C8B-B14F-4D97-AF65-F5344CB8AC3E}">
        <p14:creationId xmlns:p14="http://schemas.microsoft.com/office/powerpoint/2010/main" val="180812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Land use models</a:t>
            </a:r>
          </a:p>
          <a:p>
            <a:pPr marL="0" indent="0">
              <a:buNone/>
            </a:pPr>
            <a:endParaRPr lang="en-US" sz="1600" dirty="0">
              <a:solidFill>
                <a:schemeClr val="tx1"/>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2676905592"/>
              </p:ext>
            </p:extLst>
          </p:nvPr>
        </p:nvGraphicFramePr>
        <p:xfrm>
          <a:off x="773720" y="1992923"/>
          <a:ext cx="7469326" cy="3524751"/>
        </p:xfrm>
        <a:graphic>
          <a:graphicData uri="http://schemas.openxmlformats.org/drawingml/2006/table">
            <a:tbl>
              <a:tblPr firstRow="1" firstCol="1" bandRow="1"/>
              <a:tblGrid>
                <a:gridCol w="934485">
                  <a:extLst>
                    <a:ext uri="{9D8B030D-6E8A-4147-A177-3AD203B41FA5}">
                      <a16:colId xmlns:a16="http://schemas.microsoft.com/office/drawing/2014/main" xmlns="" val="1511264747"/>
                    </a:ext>
                  </a:extLst>
                </a:gridCol>
                <a:gridCol w="1306677">
                  <a:extLst>
                    <a:ext uri="{9D8B030D-6E8A-4147-A177-3AD203B41FA5}">
                      <a16:colId xmlns:a16="http://schemas.microsoft.com/office/drawing/2014/main" xmlns="" val="2389963716"/>
                    </a:ext>
                  </a:extLst>
                </a:gridCol>
                <a:gridCol w="1306677">
                  <a:extLst>
                    <a:ext uri="{9D8B030D-6E8A-4147-A177-3AD203B41FA5}">
                      <a16:colId xmlns:a16="http://schemas.microsoft.com/office/drawing/2014/main" xmlns="" val="431411602"/>
                    </a:ext>
                  </a:extLst>
                </a:gridCol>
                <a:gridCol w="1307405">
                  <a:extLst>
                    <a:ext uri="{9D8B030D-6E8A-4147-A177-3AD203B41FA5}">
                      <a16:colId xmlns:a16="http://schemas.microsoft.com/office/drawing/2014/main" xmlns="" val="3982026820"/>
                    </a:ext>
                  </a:extLst>
                </a:gridCol>
                <a:gridCol w="1306677">
                  <a:extLst>
                    <a:ext uri="{9D8B030D-6E8A-4147-A177-3AD203B41FA5}">
                      <a16:colId xmlns:a16="http://schemas.microsoft.com/office/drawing/2014/main" xmlns="" val="499485074"/>
                    </a:ext>
                  </a:extLst>
                </a:gridCol>
                <a:gridCol w="1307405">
                  <a:extLst>
                    <a:ext uri="{9D8B030D-6E8A-4147-A177-3AD203B41FA5}">
                      <a16:colId xmlns:a16="http://schemas.microsoft.com/office/drawing/2014/main" xmlns="" val="721712271"/>
                    </a:ext>
                  </a:extLst>
                </a:gridCol>
              </a:tblGrid>
              <a:tr h="407383">
                <a:tc>
                  <a:txBody>
                    <a:bodyPr/>
                    <a:lstStyle/>
                    <a:p>
                      <a:pPr marL="0" marR="0" algn="ctr">
                        <a:lnSpc>
                          <a:spcPct val="115000"/>
                        </a:lnSpc>
                        <a:spcBef>
                          <a:spcPts val="0"/>
                        </a:spcBef>
                        <a:spcAft>
                          <a:spcPts val="600"/>
                        </a:spcAft>
                      </a:pPr>
                      <a:r>
                        <a:rPr lang="it-IT" sz="1050" b="1" dirty="0">
                          <a:effectLst/>
                          <a:latin typeface="Times New Roman" panose="02020603050405020304" pitchFamily="18" charset="0"/>
                          <a:ea typeface="Times New Roman" panose="02020603050405020304" pitchFamily="18" charset="0"/>
                        </a:rPr>
                        <a:t>Model </a:t>
                      </a:r>
                      <a:r>
                        <a:rPr lang="it-IT" sz="1050" b="1" dirty="0" err="1">
                          <a:effectLst/>
                          <a:latin typeface="Times New Roman" panose="02020603050405020304" pitchFamily="18" charset="0"/>
                          <a:ea typeface="Times New Roman" panose="02020603050405020304" pitchFamily="18" charset="0"/>
                        </a:rPr>
                        <a:t>type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600"/>
                        </a:spcAft>
                      </a:pPr>
                      <a:r>
                        <a:rPr lang="it-IT" sz="1050" b="1">
                          <a:effectLst/>
                          <a:latin typeface="Times New Roman" panose="02020603050405020304" pitchFamily="18" charset="0"/>
                          <a:ea typeface="Times New Roman" panose="02020603050405020304" pitchFamily="18" charset="0"/>
                        </a:rPr>
                        <a:t>Sector/thematic area</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600"/>
                        </a:spcAft>
                      </a:pPr>
                      <a:r>
                        <a:rPr lang="it-IT" sz="1050" b="1">
                          <a:effectLst/>
                          <a:latin typeface="Times New Roman" panose="02020603050405020304" pitchFamily="18" charset="0"/>
                          <a:ea typeface="Times New Roman" panose="02020603050405020304" pitchFamily="18" charset="0"/>
                        </a:rPr>
                        <a:t>Actors</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600"/>
                        </a:spcAft>
                      </a:pPr>
                      <a:r>
                        <a:rPr lang="it-IT" sz="1050" b="1">
                          <a:effectLst/>
                          <a:latin typeface="Times New Roman" panose="02020603050405020304" pitchFamily="18" charset="0"/>
                          <a:ea typeface="Times New Roman" panose="02020603050405020304" pitchFamily="18" charset="0"/>
                        </a:rPr>
                        <a:t>Dimensions of development</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600"/>
                        </a:spcAft>
                      </a:pPr>
                      <a:r>
                        <a:rPr lang="it-IT" sz="1050" b="1">
                          <a:effectLst/>
                          <a:latin typeface="Times New Roman" panose="02020603050405020304" pitchFamily="18" charset="0"/>
                          <a:ea typeface="Times New Roman" panose="02020603050405020304" pitchFamily="18" charset="0"/>
                        </a:rPr>
                        <a:t>Time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600"/>
                        </a:spcAft>
                      </a:pPr>
                      <a:r>
                        <a:rPr lang="it-IT" sz="1050" b="1">
                          <a:effectLst/>
                          <a:latin typeface="Times New Roman" panose="02020603050405020304" pitchFamily="18" charset="0"/>
                          <a:ea typeface="Times New Roman" panose="02020603050405020304" pitchFamily="18" charset="0"/>
                        </a:rPr>
                        <a:t>Space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4163199841"/>
                  </a:ext>
                </a:extLst>
              </a:tr>
              <a:tr h="1833225">
                <a:tc>
                  <a:txBody>
                    <a:bodyPr/>
                    <a:lstStyle/>
                    <a:p>
                      <a:pPr marL="0" marR="0">
                        <a:lnSpc>
                          <a:spcPct val="115000"/>
                        </a:lnSpc>
                        <a:spcBef>
                          <a:spcPts val="0"/>
                        </a:spcBef>
                        <a:spcAft>
                          <a:spcPts val="600"/>
                        </a:spcAft>
                      </a:pPr>
                      <a:r>
                        <a:rPr lang="it-IT" sz="1050">
                          <a:effectLst/>
                          <a:latin typeface="Times New Roman" panose="02020603050405020304" pitchFamily="18" charset="0"/>
                          <a:ea typeface="Times New Roman" panose="02020603050405020304" pitchFamily="18" charset="0"/>
                        </a:rPr>
                        <a:t>Land use (spatial planning)</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it-IT" sz="1050" dirty="0">
                          <a:effectLst/>
                          <a:latin typeface="Times New Roman" panose="02020603050405020304" pitchFamily="18" charset="0"/>
                          <a:ea typeface="Times New Roman" panose="02020603050405020304" pitchFamily="18" charset="0"/>
                        </a:rPr>
                        <a:t>Land, </a:t>
                      </a:r>
                      <a:r>
                        <a:rPr lang="it-IT" sz="1050" dirty="0" err="1">
                          <a:effectLst/>
                          <a:latin typeface="Times New Roman" panose="02020603050405020304" pitchFamily="18" charset="0"/>
                          <a:ea typeface="Times New Roman" panose="02020603050405020304" pitchFamily="18" charset="0"/>
                        </a:rPr>
                        <a:t>agriculture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050">
                          <a:effectLst/>
                          <a:latin typeface="Times New Roman" panose="02020603050405020304" pitchFamily="18" charset="0"/>
                          <a:ea typeface="Times New Roman" panose="02020603050405020304" pitchFamily="18" charset="0"/>
                        </a:rPr>
                        <a:t>Generally not specified (but may include considerations on land tenure and production, and so public and private sector)</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050">
                          <a:effectLst/>
                          <a:latin typeface="Times New Roman" panose="02020603050405020304" pitchFamily="18" charset="0"/>
                          <a:ea typeface="Times New Roman" panose="02020603050405020304" pitchFamily="18" charset="0"/>
                        </a:rPr>
                        <a:t>Primarily environmental. May include economic (e.g. agriculture production) and social considerations (e.g. land tenure)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050">
                          <a:effectLst/>
                          <a:latin typeface="Times New Roman" panose="02020603050405020304" pitchFamily="18" charset="0"/>
                          <a:ea typeface="Times New Roman" panose="02020603050405020304" pitchFamily="18" charset="0"/>
                        </a:rPr>
                        <a:t>Snapshot, forecasts outcomes for a given point in time</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it-IT" sz="1050">
                          <a:effectLst/>
                          <a:latin typeface="Times New Roman" panose="02020603050405020304" pitchFamily="18" charset="0"/>
                          <a:ea typeface="Times New Roman" panose="02020603050405020304" pitchFamily="18" charset="0"/>
                        </a:rPr>
                        <a:t>Explicitly represented</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5952641"/>
                  </a:ext>
                </a:extLst>
              </a:tr>
              <a:tr h="1284143">
                <a:tc gridSpan="6">
                  <a:txBody>
                    <a:bodyPr/>
                    <a:lstStyle/>
                    <a:p>
                      <a:pPr marL="0" marR="0">
                        <a:lnSpc>
                          <a:spcPct val="115000"/>
                        </a:lnSpc>
                        <a:spcBef>
                          <a:spcPts val="0"/>
                        </a:spcBef>
                        <a:spcAft>
                          <a:spcPts val="600"/>
                        </a:spcAft>
                      </a:pPr>
                      <a:r>
                        <a:rPr lang="en-US" sz="1050" b="1" dirty="0">
                          <a:effectLst/>
                          <a:latin typeface="Times New Roman" panose="02020603050405020304" pitchFamily="18" charset="0"/>
                          <a:ea typeface="Times New Roman" panose="02020603050405020304" pitchFamily="18" charset="0"/>
                        </a:rPr>
                        <a:t>Contribution of SEEA EEA:</a:t>
                      </a:r>
                      <a:endParaRPr lang="en-US" sz="1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600"/>
                        </a:spcAft>
                      </a:pPr>
                      <a:r>
                        <a:rPr lang="en-US" sz="1050" dirty="0">
                          <a:effectLst/>
                          <a:latin typeface="Times New Roman" panose="02020603050405020304" pitchFamily="18" charset="0"/>
                          <a:ea typeface="Calibri" panose="020F0502020204030204" pitchFamily="34" charset="0"/>
                          <a:cs typeface="Calibri" panose="020F0502020204030204" pitchFamily="34" charset="0"/>
                        </a:rPr>
                        <a:t>1-New and standardized data inputs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600"/>
                        </a:spcAft>
                      </a:pPr>
                      <a:r>
                        <a:rPr lang="en-US" sz="1050" dirty="0">
                          <a:effectLst/>
                          <a:latin typeface="Times New Roman" panose="02020603050405020304" pitchFamily="18" charset="0"/>
                          <a:ea typeface="Calibri" panose="020F0502020204030204" pitchFamily="34" charset="0"/>
                          <a:cs typeface="Calibri" panose="020F0502020204030204" pitchFamily="34" charset="0"/>
                        </a:rPr>
                        <a:t>2-Improved equations (improved understanding of dynamics) for possible land cover change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600"/>
                        </a:spcAft>
                      </a:pPr>
                      <a:r>
                        <a:rPr lang="en-US" sz="1050" dirty="0">
                          <a:effectLst/>
                          <a:latin typeface="Times New Roman" panose="02020603050405020304" pitchFamily="18" charset="0"/>
                          <a:ea typeface="Times New Roman" panose="02020603050405020304" pitchFamily="18" charset="0"/>
                        </a:rPr>
                        <a:t>3-New indicators (extended model boundaries), including new potential factors determining the extent to which land use could change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38951729"/>
                  </a:ext>
                </a:extLst>
              </a:tr>
            </a:tbl>
          </a:graphicData>
        </a:graphic>
      </p:graphicFrame>
      <p:pic>
        <p:nvPicPr>
          <p:cNvPr id="6" name="Picture 2" descr="land use Icon 2885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047" y="5505637"/>
            <a:ext cx="541057" cy="54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6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a:t>
            </a:r>
            <a:r>
              <a:rPr lang="en-US" sz="1600" dirty="0">
                <a:solidFill>
                  <a:schemeClr val="tx1"/>
                </a:solidFill>
              </a:rPr>
              <a:t>used to perform economic assessments at the regional, national and sectoral level. An example of the use of these models is for the estimation of the impact of fiscal policy. Two main approaches are found, based on general equilibrium (optimization) and econometrics.</a:t>
            </a:r>
          </a:p>
          <a:p>
            <a:pPr>
              <a:lnSpc>
                <a:spcPct val="115000"/>
              </a:lnSpc>
              <a:spcBef>
                <a:spcPts val="0"/>
              </a:spcBef>
              <a:spcAft>
                <a:spcPts val="600"/>
              </a:spcAft>
            </a:pPr>
            <a:r>
              <a:rPr lang="en-US" sz="1600" b="1" dirty="0">
                <a:solidFill>
                  <a:srgbClr val="0984AF"/>
                </a:solidFill>
              </a:rPr>
              <a:t>Computable General Equilibrium (CGE) models are a tool of economic analysis</a:t>
            </a:r>
            <a:r>
              <a:rPr lang="en-US" sz="1600" dirty="0">
                <a:solidFill>
                  <a:schemeClr val="tx1"/>
                </a:solidFill>
              </a:rPr>
              <a:t>. The three conditions of market clearance, zero profit and income balance are employed by CGE models to solve simultaneously for the set of prices and the allocation of goods and factors that support general equilibrium.</a:t>
            </a:r>
          </a:p>
          <a:p>
            <a:pPr>
              <a:lnSpc>
                <a:spcPct val="115000"/>
              </a:lnSpc>
              <a:spcBef>
                <a:spcPts val="0"/>
              </a:spcBef>
              <a:spcAft>
                <a:spcPts val="600"/>
              </a:spcAft>
            </a:pPr>
            <a:r>
              <a:rPr lang="en-US" sz="1600" b="1" dirty="0">
                <a:solidFill>
                  <a:srgbClr val="0984AF"/>
                </a:solidFill>
              </a:rPr>
              <a:t>Econometric models </a:t>
            </a:r>
            <a:r>
              <a:rPr lang="en-US" sz="1600" dirty="0">
                <a:solidFill>
                  <a:schemeClr val="tx1"/>
                </a:solidFill>
              </a:rPr>
              <a:t>function by collecting historic data on a range of variables and using economic theory and statistical techniques to </a:t>
            </a:r>
            <a:r>
              <a:rPr lang="en-US" sz="1600" b="1" dirty="0">
                <a:solidFill>
                  <a:srgbClr val="0984AF"/>
                </a:solidFill>
              </a:rPr>
              <a:t>determine how a change in one variable is correlated with changes in others.</a:t>
            </a:r>
            <a:r>
              <a:rPr lang="en-US" sz="1600" dirty="0">
                <a:solidFill>
                  <a:schemeClr val="tx1"/>
                </a:solidFill>
              </a:rPr>
              <a:t> This type of model is not based on an attempt to theorize how an economy works (despite being nevertheless theory-based), instead it measures how it has evolved based on actual data. </a:t>
            </a:r>
          </a:p>
          <a:p>
            <a:pPr marL="0" marR="0" indent="0">
              <a:lnSpc>
                <a:spcPct val="115000"/>
              </a:lnSpc>
              <a:spcBef>
                <a:spcPts val="0"/>
              </a:spcBef>
              <a:spcAft>
                <a:spcPts val="600"/>
              </a:spcAft>
              <a:buNone/>
            </a:pPr>
            <a:endParaRPr lang="en-US" sz="1600" dirty="0">
              <a:solidFill>
                <a:schemeClr val="tx1"/>
              </a:solidFill>
            </a:endParaRPr>
          </a:p>
          <a:p>
            <a:pPr>
              <a:lnSpc>
                <a:spcPct val="115000"/>
              </a:lnSpc>
              <a:spcBef>
                <a:spcPts val="0"/>
              </a:spcBef>
              <a:spcAft>
                <a:spcPts val="600"/>
              </a:spcAft>
            </a:pPr>
            <a:endParaRPr lang="en-US" sz="1600" dirty="0">
              <a:solidFill>
                <a:schemeClr val="tx1"/>
              </a:solidFill>
            </a:endParaRPr>
          </a:p>
        </p:txBody>
      </p:sp>
      <p:pic>
        <p:nvPicPr>
          <p:cNvPr id="91138"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6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potential structural improvements with SEEA EEA </a:t>
            </a:r>
          </a:p>
          <a:p>
            <a:pPr marL="0" marR="0" indent="0">
              <a:lnSpc>
                <a:spcPct val="115000"/>
              </a:lnSpc>
              <a:spcBef>
                <a:spcPts val="0"/>
              </a:spcBef>
              <a:spcAft>
                <a:spcPts val="600"/>
              </a:spcAft>
              <a:buNone/>
            </a:pPr>
            <a:endParaRPr lang="it-IT" sz="1600" b="1" dirty="0">
              <a:solidFill>
                <a:srgbClr val="0984AF"/>
              </a:solidFill>
            </a:endParaRPr>
          </a:p>
          <a:p>
            <a:pPr marL="0" marR="0" indent="0">
              <a:lnSpc>
                <a:spcPct val="115000"/>
              </a:lnSpc>
              <a:spcBef>
                <a:spcPts val="0"/>
              </a:spcBef>
              <a:spcAft>
                <a:spcPts val="600"/>
              </a:spcAft>
              <a:buNone/>
            </a:pPr>
            <a:r>
              <a:rPr lang="en-US" sz="1600" dirty="0">
                <a:solidFill>
                  <a:schemeClr val="tx1"/>
                </a:solidFill>
              </a:rPr>
              <a:t>Extent: </a:t>
            </a:r>
          </a:p>
          <a:p>
            <a:pPr>
              <a:lnSpc>
                <a:spcPct val="115000"/>
              </a:lnSpc>
              <a:spcBef>
                <a:spcPts val="0"/>
              </a:spcBef>
              <a:spcAft>
                <a:spcPts val="600"/>
              </a:spcAft>
            </a:pPr>
            <a:r>
              <a:rPr lang="en-US" sz="1600" b="1" dirty="0">
                <a:solidFill>
                  <a:srgbClr val="0984AF"/>
                </a:solidFill>
              </a:rPr>
              <a:t>for production </a:t>
            </a:r>
            <a:r>
              <a:rPr lang="en-US" sz="1600" dirty="0">
                <a:solidFill>
                  <a:schemeClr val="tx1"/>
                </a:solidFill>
              </a:rPr>
              <a:t>- can inform the estimation of whether the land resources required to maintain and expand economic production are available. This implies that land requirements for different economic activities are estimated and compared with available land (considering al land cover classes) and potential future land cover change. In this respect, the use of extent data can indicate whether land-related constraints may emerge in the future.</a:t>
            </a:r>
          </a:p>
          <a:p>
            <a:pPr>
              <a:lnSpc>
                <a:spcPct val="115000"/>
              </a:lnSpc>
              <a:spcBef>
                <a:spcPts val="0"/>
              </a:spcBef>
              <a:spcAft>
                <a:spcPts val="600"/>
              </a:spcAft>
            </a:pPr>
            <a:r>
              <a:rPr lang="en-US" sz="1600" b="1" dirty="0">
                <a:solidFill>
                  <a:srgbClr val="0984AF"/>
                </a:solidFill>
              </a:rPr>
              <a:t>for impacts of production </a:t>
            </a:r>
            <a:r>
              <a:rPr lang="en-US" sz="1600" dirty="0">
                <a:solidFill>
                  <a:schemeClr val="tx1"/>
                </a:solidFill>
              </a:rPr>
              <a:t>- for both CGE and </a:t>
            </a:r>
            <a:r>
              <a:rPr lang="en-US" sz="1600" dirty="0" err="1">
                <a:solidFill>
                  <a:schemeClr val="tx1"/>
                </a:solidFill>
              </a:rPr>
              <a:t>macroeconometric</a:t>
            </a:r>
            <a:r>
              <a:rPr lang="en-US" sz="1600" dirty="0">
                <a:solidFill>
                  <a:schemeClr val="tx1"/>
                </a:solidFill>
              </a:rPr>
              <a:t> models the inclusion of new variables on land use can support the estimation of the impact of economic production on land cover, and as a result on potential changes in the condition of ecosystems and provisioning of ecosystem services. </a:t>
            </a:r>
          </a:p>
          <a:p>
            <a:pPr marL="0" marR="0" indent="0">
              <a:lnSpc>
                <a:spcPct val="115000"/>
              </a:lnSpc>
              <a:spcBef>
                <a:spcPts val="0"/>
              </a:spcBef>
              <a:spcAft>
                <a:spcPts val="600"/>
              </a:spcAft>
              <a:buNone/>
            </a:pPr>
            <a:endParaRPr lang="en-US" sz="1600" dirty="0">
              <a:solidFill>
                <a:schemeClr val="tx1"/>
              </a:solidFill>
            </a:endParaRPr>
          </a:p>
          <a:p>
            <a:pPr>
              <a:lnSpc>
                <a:spcPct val="115000"/>
              </a:lnSpc>
              <a:spcBef>
                <a:spcPts val="0"/>
              </a:spcBef>
              <a:spcAft>
                <a:spcPts val="600"/>
              </a:spcAft>
            </a:pPr>
            <a:endParaRPr lang="en-US" sz="1600" dirty="0">
              <a:solidFill>
                <a:schemeClr val="tx1"/>
              </a:solidFill>
            </a:endParaRPr>
          </a:p>
        </p:txBody>
      </p:sp>
      <p:pic>
        <p:nvPicPr>
          <p:cNvPr id="4"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4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potential structural improvements with SEEA EEA </a:t>
            </a:r>
          </a:p>
          <a:p>
            <a:pPr marL="0" marR="0" indent="0">
              <a:lnSpc>
                <a:spcPct val="115000"/>
              </a:lnSpc>
              <a:spcBef>
                <a:spcPts val="0"/>
              </a:spcBef>
              <a:spcAft>
                <a:spcPts val="600"/>
              </a:spcAft>
              <a:buNone/>
            </a:pPr>
            <a:endParaRPr lang="it-IT" sz="1600" dirty="0">
              <a:solidFill>
                <a:schemeClr val="tx1"/>
              </a:solidFill>
            </a:endParaRPr>
          </a:p>
          <a:p>
            <a:pPr marL="0" marR="0" indent="0">
              <a:lnSpc>
                <a:spcPct val="115000"/>
              </a:lnSpc>
              <a:spcBef>
                <a:spcPts val="0"/>
              </a:spcBef>
              <a:spcAft>
                <a:spcPts val="600"/>
              </a:spcAft>
              <a:buNone/>
            </a:pPr>
            <a:r>
              <a:rPr lang="en-US" sz="1600" dirty="0">
                <a:solidFill>
                  <a:schemeClr val="tx1"/>
                </a:solidFill>
              </a:rPr>
              <a:t>Condition: </a:t>
            </a:r>
          </a:p>
          <a:p>
            <a:pPr>
              <a:lnSpc>
                <a:spcPct val="115000"/>
              </a:lnSpc>
              <a:spcBef>
                <a:spcPts val="0"/>
              </a:spcBef>
              <a:spcAft>
                <a:spcPts val="600"/>
              </a:spcAft>
            </a:pPr>
            <a:r>
              <a:rPr lang="en-US" sz="1600" b="1" dirty="0">
                <a:solidFill>
                  <a:srgbClr val="0984AF"/>
                </a:solidFill>
              </a:rPr>
              <a:t>for production </a:t>
            </a:r>
            <a:r>
              <a:rPr lang="en-US" sz="1600" dirty="0">
                <a:solidFill>
                  <a:schemeClr val="tx1"/>
                </a:solidFill>
              </a:rPr>
              <a:t>- can support the estimation of the economic productivity of land, using biophysical data and increasing the accuracy of projections (e.g. </a:t>
            </a:r>
            <a:r>
              <a:rPr lang="en-US" sz="1600" b="1" dirty="0">
                <a:solidFill>
                  <a:srgbClr val="0984AF"/>
                </a:solidFill>
              </a:rPr>
              <a:t>for agriculture, forestry or all land-based sectors for instance). </a:t>
            </a:r>
          </a:p>
          <a:p>
            <a:pPr>
              <a:lnSpc>
                <a:spcPct val="115000"/>
              </a:lnSpc>
              <a:spcBef>
                <a:spcPts val="0"/>
              </a:spcBef>
              <a:spcAft>
                <a:spcPts val="600"/>
              </a:spcAft>
            </a:pPr>
            <a:r>
              <a:rPr lang="en-US" sz="1600" b="1" dirty="0">
                <a:solidFill>
                  <a:srgbClr val="0984AF"/>
                </a:solidFill>
              </a:rPr>
              <a:t>for impacts of production </a:t>
            </a:r>
            <a:r>
              <a:rPr lang="en-US" sz="1600" dirty="0">
                <a:solidFill>
                  <a:schemeClr val="tx1"/>
                </a:solidFill>
              </a:rPr>
              <a:t>– new variables could be added to the model that indicate environmental pressures emerging from activities that affect condition but not extent (e.g. land management practices, logging practices). </a:t>
            </a:r>
          </a:p>
          <a:p>
            <a:pPr marL="0" marR="0" indent="0">
              <a:lnSpc>
                <a:spcPct val="115000"/>
              </a:lnSpc>
              <a:spcBef>
                <a:spcPts val="0"/>
              </a:spcBef>
              <a:spcAft>
                <a:spcPts val="600"/>
              </a:spcAft>
              <a:buNone/>
            </a:pPr>
            <a:endParaRPr lang="en-US" sz="1600" dirty="0">
              <a:solidFill>
                <a:schemeClr val="tx1"/>
              </a:solidFill>
            </a:endParaRPr>
          </a:p>
          <a:p>
            <a:pPr>
              <a:lnSpc>
                <a:spcPct val="115000"/>
              </a:lnSpc>
              <a:spcBef>
                <a:spcPts val="0"/>
              </a:spcBef>
              <a:spcAft>
                <a:spcPts val="600"/>
              </a:spcAft>
            </a:pPr>
            <a:endParaRPr lang="en-US" sz="1600" dirty="0">
              <a:solidFill>
                <a:schemeClr val="tx1"/>
              </a:solidFill>
            </a:endParaRPr>
          </a:p>
        </p:txBody>
      </p:sp>
      <p:pic>
        <p:nvPicPr>
          <p:cNvPr id="4"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67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potential structural improvements with SEEA EEA </a:t>
            </a:r>
          </a:p>
          <a:p>
            <a:pPr marL="0" marR="0" indent="0">
              <a:lnSpc>
                <a:spcPct val="115000"/>
              </a:lnSpc>
              <a:spcBef>
                <a:spcPts val="0"/>
              </a:spcBef>
              <a:spcAft>
                <a:spcPts val="600"/>
              </a:spcAft>
              <a:buNone/>
            </a:pPr>
            <a:endParaRPr lang="it-IT" sz="1600" dirty="0">
              <a:solidFill>
                <a:srgbClr val="0984AF"/>
              </a:solidFill>
            </a:endParaRPr>
          </a:p>
          <a:p>
            <a:pPr marL="0" marR="0" indent="0">
              <a:lnSpc>
                <a:spcPct val="115000"/>
              </a:lnSpc>
              <a:spcBef>
                <a:spcPts val="0"/>
              </a:spcBef>
              <a:spcAft>
                <a:spcPts val="600"/>
              </a:spcAft>
              <a:buNone/>
            </a:pPr>
            <a:r>
              <a:rPr lang="en-US" sz="1600" dirty="0">
                <a:solidFill>
                  <a:schemeClr val="tx1"/>
                </a:solidFill>
              </a:rPr>
              <a:t>Ecosystem services: </a:t>
            </a:r>
          </a:p>
          <a:p>
            <a:pPr>
              <a:lnSpc>
                <a:spcPct val="115000"/>
              </a:lnSpc>
              <a:spcBef>
                <a:spcPts val="0"/>
              </a:spcBef>
              <a:spcAft>
                <a:spcPts val="600"/>
              </a:spcAft>
            </a:pPr>
            <a:r>
              <a:rPr lang="en-US" sz="1600" b="1" dirty="0">
                <a:solidFill>
                  <a:srgbClr val="0984AF"/>
                </a:solidFill>
              </a:rPr>
              <a:t>for production </a:t>
            </a:r>
            <a:r>
              <a:rPr lang="en-US" sz="1600" dirty="0">
                <a:solidFill>
                  <a:schemeClr val="tx1"/>
                </a:solidFill>
              </a:rPr>
              <a:t>– including ecosystem services in macro models could support the assessment of productivity at the sectoral level. It could shed light on the extent to which water quality, air quality, soil erosion and other ecosystem services can contribute to economic productivity (or conversely, on the extent to which production relies on ecosystem services). This could be introduced through the use of “productivity shocks” in the model, resulting from changing ecosystem service provisioning.</a:t>
            </a:r>
          </a:p>
          <a:p>
            <a:pPr>
              <a:lnSpc>
                <a:spcPct val="115000"/>
              </a:lnSpc>
              <a:spcBef>
                <a:spcPts val="0"/>
              </a:spcBef>
              <a:spcAft>
                <a:spcPts val="600"/>
              </a:spcAft>
            </a:pPr>
            <a:endParaRPr lang="en-US" sz="1600" dirty="0">
              <a:solidFill>
                <a:schemeClr val="tx1"/>
              </a:solidFill>
            </a:endParaRPr>
          </a:p>
        </p:txBody>
      </p:sp>
      <p:pic>
        <p:nvPicPr>
          <p:cNvPr id="4"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3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potential structural improvements with SEEA EEA </a:t>
            </a:r>
          </a:p>
          <a:p>
            <a:pPr marL="0" marR="0" indent="0">
              <a:lnSpc>
                <a:spcPct val="115000"/>
              </a:lnSpc>
              <a:spcBef>
                <a:spcPts val="0"/>
              </a:spcBef>
              <a:spcAft>
                <a:spcPts val="600"/>
              </a:spcAft>
              <a:buNone/>
            </a:pPr>
            <a:endParaRPr lang="it-IT" sz="1600" b="1" dirty="0">
              <a:solidFill>
                <a:srgbClr val="0984AF"/>
              </a:solidFill>
            </a:endParaRPr>
          </a:p>
          <a:p>
            <a:pPr marL="0" marR="0" indent="0">
              <a:lnSpc>
                <a:spcPct val="115000"/>
              </a:lnSpc>
              <a:spcBef>
                <a:spcPts val="0"/>
              </a:spcBef>
              <a:spcAft>
                <a:spcPts val="600"/>
              </a:spcAft>
              <a:buNone/>
            </a:pPr>
            <a:r>
              <a:rPr lang="en-US" sz="1600" dirty="0">
                <a:solidFill>
                  <a:schemeClr val="tx1"/>
                </a:solidFill>
              </a:rPr>
              <a:t>Economic valuation: </a:t>
            </a:r>
          </a:p>
          <a:p>
            <a:pPr>
              <a:lnSpc>
                <a:spcPct val="115000"/>
              </a:lnSpc>
              <a:spcBef>
                <a:spcPts val="0"/>
              </a:spcBef>
              <a:spcAft>
                <a:spcPts val="600"/>
              </a:spcAft>
            </a:pPr>
            <a:r>
              <a:rPr lang="en-US" sz="1600" b="1" dirty="0">
                <a:solidFill>
                  <a:srgbClr val="0984AF"/>
                </a:solidFill>
              </a:rPr>
              <a:t>for production </a:t>
            </a:r>
            <a:r>
              <a:rPr lang="en-US" sz="1600" dirty="0">
                <a:solidFill>
                  <a:schemeClr val="tx1"/>
                </a:solidFill>
              </a:rPr>
              <a:t>– could inform the extent to which production costs may change in case of declining ecosystem services. This in turn may affect economic growth projections (sectoral and national level) and contribute to more holistic assessments of economic development. In the case of CGE models, this implies that the optimization algorithm would consider an extended set of parameters (i.e. the environmental dimension and its impact on production costs). </a:t>
            </a:r>
          </a:p>
          <a:p>
            <a:pPr>
              <a:lnSpc>
                <a:spcPct val="115000"/>
              </a:lnSpc>
              <a:spcBef>
                <a:spcPts val="0"/>
              </a:spcBef>
              <a:spcAft>
                <a:spcPts val="600"/>
              </a:spcAft>
            </a:pPr>
            <a:endParaRPr lang="en-US" sz="1600" dirty="0">
              <a:solidFill>
                <a:schemeClr val="tx1"/>
              </a:solidFill>
            </a:endParaRPr>
          </a:p>
        </p:txBody>
      </p:sp>
      <p:pic>
        <p:nvPicPr>
          <p:cNvPr id="4"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7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339693" cy="3308347"/>
          </a:xfrm>
        </p:spPr>
        <p:txBody>
          <a:bodyPr/>
          <a:lstStyle/>
          <a:p>
            <a:pPr marL="0" marR="0" indent="0">
              <a:lnSpc>
                <a:spcPct val="115000"/>
              </a:lnSpc>
              <a:spcBef>
                <a:spcPts val="0"/>
              </a:spcBef>
              <a:spcAft>
                <a:spcPts val="600"/>
              </a:spcAft>
              <a:buNone/>
            </a:pPr>
            <a:r>
              <a:rPr lang="en-US" sz="1600" b="1" dirty="0">
                <a:solidFill>
                  <a:srgbClr val="0984AF"/>
                </a:solidFill>
              </a:rPr>
              <a:t>Macroeconomic models: Interpretation of results</a:t>
            </a:r>
            <a:endParaRPr lang="it-IT" sz="1600" b="1" dirty="0">
              <a:solidFill>
                <a:srgbClr val="0984AF"/>
              </a:solidFill>
            </a:endParaRPr>
          </a:p>
          <a:p>
            <a:pPr>
              <a:lnSpc>
                <a:spcPct val="115000"/>
              </a:lnSpc>
              <a:spcBef>
                <a:spcPts val="0"/>
              </a:spcBef>
              <a:spcAft>
                <a:spcPts val="600"/>
              </a:spcAft>
            </a:pPr>
            <a:r>
              <a:rPr lang="en-US" sz="1600" dirty="0" err="1">
                <a:solidFill>
                  <a:schemeClr val="tx1"/>
                </a:solidFill>
              </a:rPr>
              <a:t>Macroeconometric</a:t>
            </a:r>
            <a:r>
              <a:rPr lang="en-US" sz="1600" dirty="0">
                <a:solidFill>
                  <a:schemeClr val="tx1"/>
                </a:solidFill>
              </a:rPr>
              <a:t> models </a:t>
            </a:r>
            <a:r>
              <a:rPr lang="en-US" sz="1600" b="1" dirty="0">
                <a:solidFill>
                  <a:srgbClr val="0984AF"/>
                </a:solidFill>
              </a:rPr>
              <a:t>use data to estimate model formulation</a:t>
            </a:r>
            <a:r>
              <a:rPr lang="en-US" sz="1600" dirty="0">
                <a:solidFill>
                  <a:schemeClr val="tx1"/>
                </a:solidFill>
              </a:rPr>
              <a:t>. With more data and more knowledge of causality for ecosystem extent, condition and services, these models could be greatly enhanced.</a:t>
            </a:r>
          </a:p>
          <a:p>
            <a:pPr>
              <a:lnSpc>
                <a:spcPct val="115000"/>
              </a:lnSpc>
              <a:spcBef>
                <a:spcPts val="0"/>
              </a:spcBef>
              <a:spcAft>
                <a:spcPts val="600"/>
              </a:spcAft>
            </a:pPr>
            <a:r>
              <a:rPr lang="en-US" sz="1600" dirty="0">
                <a:solidFill>
                  <a:schemeClr val="tx1"/>
                </a:solidFill>
              </a:rPr>
              <a:t>CGE models use optimization, and the </a:t>
            </a:r>
            <a:r>
              <a:rPr lang="en-US" sz="1600" b="1" dirty="0">
                <a:solidFill>
                  <a:srgbClr val="0984AF"/>
                </a:solidFill>
              </a:rPr>
              <a:t>results of simulations will change when new factors are included in the objective functio</a:t>
            </a:r>
            <a:r>
              <a:rPr lang="en-US" sz="1600" dirty="0">
                <a:solidFill>
                  <a:schemeClr val="tx1"/>
                </a:solidFill>
              </a:rPr>
              <a:t>n (e.g. when the loss of ecosystem services translates in costs). </a:t>
            </a:r>
          </a:p>
          <a:p>
            <a:pPr>
              <a:lnSpc>
                <a:spcPct val="115000"/>
              </a:lnSpc>
              <a:spcBef>
                <a:spcPts val="0"/>
              </a:spcBef>
              <a:spcAft>
                <a:spcPts val="600"/>
              </a:spcAft>
            </a:pPr>
            <a:r>
              <a:rPr lang="en-US" sz="1600" b="1" dirty="0">
                <a:solidFill>
                  <a:srgbClr val="0984AF"/>
                </a:solidFill>
              </a:rPr>
              <a:t>Model boundaries for both types of models could be expanded</a:t>
            </a:r>
            <a:r>
              <a:rPr lang="en-US" sz="1600" dirty="0">
                <a:solidFill>
                  <a:schemeClr val="tx1"/>
                </a:solidFill>
              </a:rPr>
              <a:t>, including environmental dimensions more explicitly in the estimation of economic performance. </a:t>
            </a:r>
          </a:p>
          <a:p>
            <a:pPr>
              <a:lnSpc>
                <a:spcPct val="115000"/>
              </a:lnSpc>
              <a:spcBef>
                <a:spcPts val="0"/>
              </a:spcBef>
              <a:spcAft>
                <a:spcPts val="600"/>
              </a:spcAft>
            </a:pPr>
            <a:r>
              <a:rPr lang="en-US" sz="1600" b="1" dirty="0">
                <a:solidFill>
                  <a:srgbClr val="0984AF"/>
                </a:solidFill>
              </a:rPr>
              <a:t>Spatial information may provide more insights </a:t>
            </a:r>
            <a:r>
              <a:rPr lang="en-US" sz="1600" dirty="0">
                <a:solidFill>
                  <a:schemeClr val="tx1"/>
                </a:solidFill>
              </a:rPr>
              <a:t>as to the emergence of environmental problems (e.g. water and air pollution), informing policy development to avoid the emergence of these tradeoff-related costs.</a:t>
            </a:r>
          </a:p>
          <a:p>
            <a:pPr marL="0" indent="0">
              <a:lnSpc>
                <a:spcPct val="115000"/>
              </a:lnSpc>
              <a:spcBef>
                <a:spcPts val="0"/>
              </a:spcBef>
              <a:spcAft>
                <a:spcPts val="600"/>
              </a:spcAft>
              <a:buNone/>
            </a:pPr>
            <a:endParaRPr lang="en-US" sz="1600" dirty="0">
              <a:solidFill>
                <a:schemeClr val="tx1"/>
              </a:solidFill>
            </a:endParaRPr>
          </a:p>
        </p:txBody>
      </p:sp>
      <p:pic>
        <p:nvPicPr>
          <p:cNvPr id="4" name="Picture 2" descr="economic Icon 2996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30" y="5378825"/>
            <a:ext cx="842680" cy="8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7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Scenario </a:t>
            </a:r>
            <a:r>
              <a:rPr lang="it-IT" dirty="0" err="1"/>
              <a:t>forecasting</a:t>
            </a:r>
            <a:r>
              <a:rPr lang="it-IT" dirty="0"/>
              <a:t> with </a:t>
            </a:r>
            <a:r>
              <a:rPr lang="it-IT" dirty="0" err="1"/>
              <a:t>simulation</a:t>
            </a:r>
            <a:r>
              <a:rPr lang="it-IT" dirty="0"/>
              <a:t> </a:t>
            </a:r>
            <a:r>
              <a:rPr lang="it-IT" dirty="0" err="1"/>
              <a:t>models</a:t>
            </a:r>
            <a:r>
              <a:rPr lang="it-IT" dirty="0"/>
              <a:t> (quantitative)</a:t>
            </a:r>
            <a:endParaRPr lang="en-US" dirty="0"/>
          </a:p>
        </p:txBody>
      </p:sp>
      <p:sp>
        <p:nvSpPr>
          <p:cNvPr id="3" name="Segnaposto testo 2"/>
          <p:cNvSpPr>
            <a:spLocks noGrp="1"/>
          </p:cNvSpPr>
          <p:nvPr>
            <p:ph type="body" sz="quarter" idx="13"/>
          </p:nvPr>
        </p:nvSpPr>
        <p:spPr>
          <a:xfrm>
            <a:off x="628649" y="1478807"/>
            <a:ext cx="7914460" cy="3308347"/>
          </a:xfrm>
        </p:spPr>
        <p:txBody>
          <a:bodyPr/>
          <a:lstStyle/>
          <a:p>
            <a:pPr marL="0" marR="0" indent="0">
              <a:lnSpc>
                <a:spcPct val="115000"/>
              </a:lnSpc>
              <a:spcBef>
                <a:spcPts val="0"/>
              </a:spcBef>
              <a:spcAft>
                <a:spcPts val="600"/>
              </a:spcAft>
              <a:buNone/>
            </a:pPr>
            <a:r>
              <a:rPr lang="en-US" sz="1600" b="1" dirty="0">
                <a:solidFill>
                  <a:srgbClr val="0984AF"/>
                </a:solidFill>
              </a:rPr>
              <a:t>Infrastructure models</a:t>
            </a:r>
          </a:p>
          <a:p>
            <a:pPr marL="0" marR="0" indent="0">
              <a:lnSpc>
                <a:spcPct val="115000"/>
              </a:lnSpc>
              <a:spcBef>
                <a:spcPts val="0"/>
              </a:spcBef>
              <a:spcAft>
                <a:spcPts val="600"/>
              </a:spcAft>
              <a:buNone/>
            </a:pPr>
            <a:endParaRPr lang="en-US" sz="1600" dirty="0">
              <a:solidFill>
                <a:schemeClr val="tx1"/>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473873738"/>
              </p:ext>
            </p:extLst>
          </p:nvPr>
        </p:nvGraphicFramePr>
        <p:xfrm>
          <a:off x="570034" y="1879711"/>
          <a:ext cx="7640099" cy="4160520"/>
        </p:xfrm>
        <a:graphic>
          <a:graphicData uri="http://schemas.openxmlformats.org/drawingml/2006/table">
            <a:tbl>
              <a:tblPr firstRow="1" firstCol="1" bandRow="1"/>
              <a:tblGrid>
                <a:gridCol w="1022902">
                  <a:extLst>
                    <a:ext uri="{9D8B030D-6E8A-4147-A177-3AD203B41FA5}">
                      <a16:colId xmlns:a16="http://schemas.microsoft.com/office/drawing/2014/main" xmlns="" val="1294013694"/>
                    </a:ext>
                  </a:extLst>
                </a:gridCol>
                <a:gridCol w="1333572">
                  <a:extLst>
                    <a:ext uri="{9D8B030D-6E8A-4147-A177-3AD203B41FA5}">
                      <a16:colId xmlns:a16="http://schemas.microsoft.com/office/drawing/2014/main" xmlns="" val="3349837656"/>
                    </a:ext>
                  </a:extLst>
                </a:gridCol>
                <a:gridCol w="1320906">
                  <a:extLst>
                    <a:ext uri="{9D8B030D-6E8A-4147-A177-3AD203B41FA5}">
                      <a16:colId xmlns:a16="http://schemas.microsoft.com/office/drawing/2014/main" xmlns="" val="3243005019"/>
                    </a:ext>
                  </a:extLst>
                </a:gridCol>
                <a:gridCol w="1325377">
                  <a:extLst>
                    <a:ext uri="{9D8B030D-6E8A-4147-A177-3AD203B41FA5}">
                      <a16:colId xmlns:a16="http://schemas.microsoft.com/office/drawing/2014/main" xmlns="" val="4225079238"/>
                    </a:ext>
                  </a:extLst>
                </a:gridCol>
                <a:gridCol w="1317181">
                  <a:extLst>
                    <a:ext uri="{9D8B030D-6E8A-4147-A177-3AD203B41FA5}">
                      <a16:colId xmlns:a16="http://schemas.microsoft.com/office/drawing/2014/main" xmlns="" val="943478981"/>
                    </a:ext>
                  </a:extLst>
                </a:gridCol>
                <a:gridCol w="1320161">
                  <a:extLst>
                    <a:ext uri="{9D8B030D-6E8A-4147-A177-3AD203B41FA5}">
                      <a16:colId xmlns:a16="http://schemas.microsoft.com/office/drawing/2014/main" xmlns="" val="1175253264"/>
                    </a:ext>
                  </a:extLst>
                </a:gridCol>
              </a:tblGrid>
              <a:tr h="0">
                <a:tc>
                  <a:txBody>
                    <a:bodyPr/>
                    <a:lstStyle/>
                    <a:p>
                      <a:pPr marL="0" marR="0">
                        <a:lnSpc>
                          <a:spcPct val="115000"/>
                        </a:lnSpc>
                        <a:spcBef>
                          <a:spcPts val="0"/>
                        </a:spcBef>
                        <a:spcAft>
                          <a:spcPts val="600"/>
                        </a:spcAft>
                      </a:pPr>
                      <a:r>
                        <a:rPr lang="it-IT" sz="1100" b="1" dirty="0">
                          <a:effectLst/>
                          <a:latin typeface="Times New Roman" panose="02020603050405020304" pitchFamily="18" charset="0"/>
                          <a:ea typeface="Times New Roman" panose="02020603050405020304" pitchFamily="18" charset="0"/>
                          <a:cs typeface="Arial" panose="020B0604020202020204" pitchFamily="34" charset="0"/>
                        </a:rPr>
                        <a:t>Model </a:t>
                      </a:r>
                      <a:r>
                        <a:rPr lang="it-IT" sz="1100" b="1" dirty="0" err="1">
                          <a:effectLst/>
                          <a:latin typeface="Times New Roman" panose="02020603050405020304" pitchFamily="18" charset="0"/>
                          <a:ea typeface="Times New Roman" panose="02020603050405020304" pitchFamily="18" charset="0"/>
                          <a:cs typeface="Arial" panose="020B0604020202020204" pitchFamily="34" charset="0"/>
                        </a:rPr>
                        <a:t>type</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15000"/>
                        </a:lnSpc>
                        <a:spcBef>
                          <a:spcPts val="0"/>
                        </a:spcBef>
                        <a:spcAft>
                          <a:spcPts val="600"/>
                        </a:spcAft>
                      </a:pPr>
                      <a:r>
                        <a:rPr lang="it-IT" sz="1100" b="1">
                          <a:effectLst/>
                          <a:latin typeface="Times New Roman" panose="02020603050405020304" pitchFamily="18" charset="0"/>
                          <a:ea typeface="Times New Roman" panose="02020603050405020304" pitchFamily="18" charset="0"/>
                          <a:cs typeface="Arial" panose="020B0604020202020204" pitchFamily="34" charset="0"/>
                        </a:rPr>
                        <a:t>Sector/thematic area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15000"/>
                        </a:lnSpc>
                        <a:spcBef>
                          <a:spcPts val="0"/>
                        </a:spcBef>
                        <a:spcAft>
                          <a:spcPts val="600"/>
                        </a:spcAft>
                      </a:pPr>
                      <a:r>
                        <a:rPr lang="it-IT" sz="1100" b="1">
                          <a:effectLst/>
                          <a:latin typeface="Times New Roman" panose="02020603050405020304" pitchFamily="18" charset="0"/>
                          <a:ea typeface="Times New Roman" panose="02020603050405020304" pitchFamily="18" charset="0"/>
                          <a:cs typeface="Arial" panose="020B0604020202020204" pitchFamily="34" charset="0"/>
                        </a:rPr>
                        <a:t>Actors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15000"/>
                        </a:lnSpc>
                        <a:spcBef>
                          <a:spcPts val="0"/>
                        </a:spcBef>
                        <a:spcAft>
                          <a:spcPts val="600"/>
                        </a:spcAft>
                      </a:pPr>
                      <a:r>
                        <a:rPr lang="it-IT" sz="1100" b="1">
                          <a:effectLst/>
                          <a:latin typeface="Times New Roman" panose="02020603050405020304" pitchFamily="18" charset="0"/>
                          <a:ea typeface="Times New Roman" panose="02020603050405020304" pitchFamily="18" charset="0"/>
                          <a:cs typeface="Arial" panose="020B0604020202020204" pitchFamily="34" charset="0"/>
                        </a:rPr>
                        <a:t>Dimensions of development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15000"/>
                        </a:lnSpc>
                        <a:spcBef>
                          <a:spcPts val="0"/>
                        </a:spcBef>
                        <a:spcAft>
                          <a:spcPts val="600"/>
                        </a:spcAft>
                      </a:pPr>
                      <a:r>
                        <a:rPr lang="it-IT" sz="1100" b="1">
                          <a:effectLst/>
                          <a:latin typeface="Times New Roman" panose="02020603050405020304" pitchFamily="18" charset="0"/>
                          <a:ea typeface="Times New Roman" panose="02020603050405020304" pitchFamily="18" charset="0"/>
                          <a:cs typeface="Arial" panose="020B0604020202020204" pitchFamily="34" charset="0"/>
                        </a:rPr>
                        <a:t>Time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15000"/>
                        </a:lnSpc>
                        <a:spcBef>
                          <a:spcPts val="0"/>
                        </a:spcBef>
                        <a:spcAft>
                          <a:spcPts val="600"/>
                        </a:spcAft>
                      </a:pPr>
                      <a:r>
                        <a:rPr lang="it-IT" sz="1100" b="1">
                          <a:effectLst/>
                          <a:latin typeface="Times New Roman" panose="02020603050405020304" pitchFamily="18" charset="0"/>
                          <a:ea typeface="Times New Roman" panose="02020603050405020304" pitchFamily="18" charset="0"/>
                          <a:cs typeface="Arial" panose="020B0604020202020204" pitchFamily="34" charset="0"/>
                        </a:rPr>
                        <a:t>Space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3446729209"/>
                  </a:ext>
                </a:extLst>
              </a:tr>
              <a:tr h="0">
                <a:tc>
                  <a:txBody>
                    <a:bodyPr/>
                    <a:lstStyle/>
                    <a:p>
                      <a:pPr marL="0" marR="0">
                        <a:lnSpc>
                          <a:spcPct val="115000"/>
                        </a:lnSpc>
                        <a:spcBef>
                          <a:spcPts val="0"/>
                        </a:spcBef>
                        <a:spcAft>
                          <a:spcPts val="600"/>
                        </a:spcAft>
                      </a:pPr>
                      <a:r>
                        <a:rPr lang="it-IT" sz="1100" dirty="0">
                          <a:effectLst/>
                          <a:latin typeface="Times New Roman" panose="02020603050405020304" pitchFamily="18" charset="0"/>
                          <a:ea typeface="Times New Roman" panose="02020603050405020304" pitchFamily="18" charset="0"/>
                          <a:cs typeface="Arial" panose="020B0604020202020204" pitchFamily="34" charset="0"/>
                        </a:rPr>
                        <a:t>  Infrastructure</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Energy supply, buildings, roads, water supply and treatment, waste management, natural infrastructure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Generally focused on private sector (contracted entity), but may extend to operators (e.g. government) and recipients of infrastructure benefits (society, households and private sector)</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Primarily economic. May include environmental (e.g. deforestation, emissions) and social considerations (e.g. access to services, side effects of construction)</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100" dirty="0">
                          <a:effectLst/>
                          <a:latin typeface="Times New Roman" panose="02020603050405020304" pitchFamily="18" charset="0"/>
                          <a:ea typeface="Times New Roman" panose="02020603050405020304" pitchFamily="18" charset="0"/>
                          <a:cs typeface="Arial" panose="020B0604020202020204" pitchFamily="34" charset="0"/>
                        </a:rPr>
                        <a:t>Continuous time (monthly, quarterly or annual projections)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Not explicitly included for national assessments, explicitly represented for project-level analysis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825603"/>
                  </a:ext>
                </a:extLst>
              </a:tr>
              <a:tr h="0">
                <a:tc gridSpan="6">
                  <a:txBody>
                    <a:bodyPr/>
                    <a:lstStyle/>
                    <a:p>
                      <a:pPr marL="0" marR="0">
                        <a:lnSpc>
                          <a:spcPct val="115000"/>
                        </a:lnSpc>
                        <a:spcBef>
                          <a:spcPts val="0"/>
                        </a:spcBef>
                        <a:spcAft>
                          <a:spcPts val="600"/>
                        </a:spcAft>
                      </a:pPr>
                      <a:r>
                        <a:rPr lang="en-US" sz="1100" b="1" dirty="0">
                          <a:effectLst/>
                          <a:latin typeface="Times New Roman" panose="02020603050405020304" pitchFamily="18" charset="0"/>
                          <a:ea typeface="Times New Roman" panose="02020603050405020304" pitchFamily="18" charset="0"/>
                          <a:cs typeface="Arial" panose="020B0604020202020204" pitchFamily="34" charset="0"/>
                        </a:rPr>
                        <a:t>Contribution of SEEA EEA:</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n-US" sz="1100" dirty="0">
                          <a:effectLst/>
                          <a:latin typeface="Times New Roman" panose="02020603050405020304" pitchFamily="18" charset="0"/>
                          <a:ea typeface="Calibri" panose="020F0502020204030204" pitchFamily="34" charset="0"/>
                          <a:cs typeface="Arial" panose="020B0604020202020204" pitchFamily="34" charset="0"/>
                        </a:rPr>
                        <a:t>1-New and standardized data inputs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US" sz="1100" dirty="0">
                          <a:effectLst/>
                          <a:latin typeface="Times New Roman" panose="02020603050405020304" pitchFamily="18" charset="0"/>
                          <a:ea typeface="Calibri" panose="020F0502020204030204" pitchFamily="34" charset="0"/>
                          <a:cs typeface="Arial" panose="020B0604020202020204" pitchFamily="34" charset="0"/>
                        </a:rPr>
                        <a:t>2-Improved equations (improved understanding of dynamics) for the impacts of infrastructure on the environment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US" sz="1100" dirty="0">
                          <a:effectLst/>
                          <a:latin typeface="Times New Roman" panose="02020603050405020304" pitchFamily="18" charset="0"/>
                          <a:ea typeface="Calibri" panose="020F0502020204030204" pitchFamily="34" charset="0"/>
                          <a:cs typeface="Arial" panose="020B0604020202020204" pitchFamily="34" charset="0"/>
                        </a:rPr>
                        <a:t>3-New indicators (extended model boundaries) for the inclusion of the impact of ecosystem services on infrastructure (full feedback loop), including how costs and revenues may be impacted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600"/>
                        </a:spcAft>
                      </a:pPr>
                      <a:r>
                        <a:rPr lang="en-US" sz="1100" dirty="0">
                          <a:effectLst/>
                          <a:latin typeface="Times New Roman" panose="02020603050405020304" pitchFamily="18" charset="0"/>
                          <a:ea typeface="Times New Roman" panose="02020603050405020304" pitchFamily="18" charset="0"/>
                          <a:cs typeface="Arial" panose="020B0604020202020204" pitchFamily="34" charset="0"/>
                        </a:rPr>
                        <a:t>4-Spatial disaggregation/interpretation of results, making project-level assessments more valid and allowing to include environmental considerations in national-level assessments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50163624"/>
                  </a:ext>
                </a:extLst>
              </a:tr>
            </a:tbl>
          </a:graphicData>
        </a:graphic>
      </p:graphicFrame>
      <p:pic>
        <p:nvPicPr>
          <p:cNvPr id="5" name="Picture 4" descr="infrastructure Icon 29091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8748" y="5526740"/>
            <a:ext cx="548721" cy="54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9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98022" y="2830607"/>
            <a:ext cx="6858000" cy="605397"/>
          </a:xfrm>
        </p:spPr>
        <p:txBody>
          <a:bodyPr/>
          <a:lstStyle/>
          <a:p>
            <a:r>
              <a:rPr lang="en-US" dirty="0"/>
              <a:t>Module 3: </a:t>
            </a:r>
            <a:br>
              <a:rPr lang="en-US" dirty="0"/>
            </a:br>
            <a:r>
              <a:rPr lang="en-US" dirty="0"/>
              <a:t>Policy assessments with models and scenarios</a:t>
            </a:r>
          </a:p>
        </p:txBody>
      </p:sp>
    </p:spTree>
    <p:extLst>
      <p:ext uri="{BB962C8B-B14F-4D97-AF65-F5344CB8AC3E}">
        <p14:creationId xmlns:p14="http://schemas.microsoft.com/office/powerpoint/2010/main" val="351680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Overview of policy areas and related priorities</a:t>
            </a:r>
          </a:p>
        </p:txBody>
      </p:sp>
      <p:sp>
        <p:nvSpPr>
          <p:cNvPr id="3" name="Segnaposto testo 2"/>
          <p:cNvSpPr>
            <a:spLocks noGrp="1"/>
          </p:cNvSpPr>
          <p:nvPr>
            <p:ph type="body" sz="quarter" idx="13"/>
          </p:nvPr>
        </p:nvSpPr>
        <p:spPr/>
        <p:txBody>
          <a:bodyPr/>
          <a:lstStyle/>
          <a:p>
            <a:pPr marL="0" indent="0">
              <a:buNone/>
            </a:pPr>
            <a:r>
              <a:rPr lang="en-US" sz="1600" dirty="0">
                <a:solidFill>
                  <a:srgbClr val="000000"/>
                </a:solidFill>
              </a:rPr>
              <a:t>Outcomes may be an endpoint of modeling, but represent a </a:t>
            </a:r>
            <a:r>
              <a:rPr lang="en-US" sz="1600" b="1" dirty="0">
                <a:solidFill>
                  <a:srgbClr val="0984AF"/>
                </a:solidFill>
              </a:rPr>
              <a:t>starting point for decision making</a:t>
            </a:r>
          </a:p>
          <a:p>
            <a:pPr marL="0" indent="0">
              <a:buNone/>
            </a:pPr>
            <a:r>
              <a:rPr lang="en-US" sz="1600" dirty="0">
                <a:solidFill>
                  <a:srgbClr val="000000"/>
                </a:solidFill>
              </a:rPr>
              <a:t>According to UNEP (2011), it is possible to group intervention options in four different categories:</a:t>
            </a:r>
          </a:p>
          <a:p>
            <a:r>
              <a:rPr lang="it-IT" sz="1600" dirty="0">
                <a:solidFill>
                  <a:srgbClr val="000000"/>
                </a:solidFill>
              </a:rPr>
              <a:t>Investments</a:t>
            </a:r>
            <a:endParaRPr lang="en-US" sz="1600" dirty="0">
              <a:solidFill>
                <a:srgbClr val="000000"/>
              </a:solidFill>
            </a:endParaRPr>
          </a:p>
          <a:p>
            <a:r>
              <a:rPr lang="en-US" sz="1600" dirty="0">
                <a:solidFill>
                  <a:srgbClr val="000000"/>
                </a:solidFill>
              </a:rPr>
              <a:t>Incentives and disincentives </a:t>
            </a:r>
          </a:p>
          <a:p>
            <a:r>
              <a:rPr lang="en-US" sz="1600" dirty="0">
                <a:solidFill>
                  <a:srgbClr val="000000"/>
                </a:solidFill>
              </a:rPr>
              <a:t>Land use planning </a:t>
            </a:r>
          </a:p>
          <a:p>
            <a:r>
              <a:rPr lang="en-US" sz="1600" dirty="0">
                <a:solidFill>
                  <a:srgbClr val="000000"/>
                </a:solidFill>
              </a:rPr>
              <a:t>Awareness raising programs </a:t>
            </a:r>
          </a:p>
          <a:p>
            <a:pPr marL="0" indent="0">
              <a:buNone/>
            </a:pPr>
            <a:r>
              <a:rPr lang="en-US" sz="1600" dirty="0">
                <a:solidFill>
                  <a:srgbClr val="000000"/>
                </a:solidFill>
              </a:rPr>
              <a:t>Each of these are a suite of interventions that impact on, directly or indirectly, </a:t>
            </a:r>
            <a:r>
              <a:rPr lang="en-US" sz="1600" b="1" dirty="0">
                <a:solidFill>
                  <a:srgbClr val="0984AF"/>
                </a:solidFill>
              </a:rPr>
              <a:t>climate change</a:t>
            </a:r>
            <a:r>
              <a:rPr lang="en-US" sz="1600" dirty="0">
                <a:solidFill>
                  <a:srgbClr val="000000"/>
                </a:solidFill>
              </a:rPr>
              <a:t>, </a:t>
            </a:r>
            <a:r>
              <a:rPr lang="en-US" sz="1600" b="1" dirty="0">
                <a:solidFill>
                  <a:srgbClr val="0984AF"/>
                </a:solidFill>
              </a:rPr>
              <a:t>biodiversity</a:t>
            </a:r>
            <a:r>
              <a:rPr lang="en-US" sz="1600" dirty="0">
                <a:solidFill>
                  <a:srgbClr val="000000"/>
                </a:solidFill>
              </a:rPr>
              <a:t> </a:t>
            </a:r>
            <a:r>
              <a:rPr lang="en-US" sz="1600" b="1" dirty="0">
                <a:solidFill>
                  <a:srgbClr val="0984AF"/>
                </a:solidFill>
              </a:rPr>
              <a:t>loss</a:t>
            </a:r>
            <a:r>
              <a:rPr lang="en-US" sz="1600" dirty="0">
                <a:solidFill>
                  <a:srgbClr val="000000"/>
                </a:solidFill>
              </a:rPr>
              <a:t>, </a:t>
            </a:r>
            <a:r>
              <a:rPr lang="en-US" sz="1600" b="1" dirty="0">
                <a:solidFill>
                  <a:srgbClr val="0984AF"/>
                </a:solidFill>
              </a:rPr>
              <a:t>air and water pollution</a:t>
            </a:r>
            <a:r>
              <a:rPr lang="en-US" sz="1600" dirty="0">
                <a:solidFill>
                  <a:srgbClr val="000000"/>
                </a:solidFill>
              </a:rPr>
              <a:t>, </a:t>
            </a:r>
            <a:r>
              <a:rPr lang="en-US" sz="1600" b="1" dirty="0">
                <a:solidFill>
                  <a:srgbClr val="0984AF"/>
                </a:solidFill>
              </a:rPr>
              <a:t>deforestation</a:t>
            </a:r>
            <a:r>
              <a:rPr lang="en-US" sz="1600" dirty="0">
                <a:solidFill>
                  <a:srgbClr val="000000"/>
                </a:solidFill>
              </a:rPr>
              <a:t>, </a:t>
            </a:r>
            <a:r>
              <a:rPr lang="en-US" sz="1600" b="1" dirty="0">
                <a:solidFill>
                  <a:srgbClr val="0984AF"/>
                </a:solidFill>
              </a:rPr>
              <a:t>land degradation </a:t>
            </a:r>
            <a:r>
              <a:rPr lang="en-US" sz="1600" dirty="0">
                <a:solidFill>
                  <a:srgbClr val="000000"/>
                </a:solidFill>
              </a:rPr>
              <a:t>and </a:t>
            </a:r>
            <a:r>
              <a:rPr lang="en-US" sz="1600" b="1" dirty="0">
                <a:solidFill>
                  <a:srgbClr val="0984AF"/>
                </a:solidFill>
              </a:rPr>
              <a:t>desertification</a:t>
            </a:r>
            <a:r>
              <a:rPr lang="en-US" sz="1600" dirty="0">
                <a:solidFill>
                  <a:srgbClr val="000000"/>
                </a:solidFill>
              </a:rPr>
              <a:t>.</a:t>
            </a:r>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185963" y="2116997"/>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674" name="Picture 2" descr="starting Icon 1512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83" y="1673349"/>
            <a:ext cx="443648" cy="44364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intervention Icon 29585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377" y="2194785"/>
            <a:ext cx="365860" cy="36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6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err="1"/>
              <a:t>Introduction</a:t>
            </a:r>
            <a:r>
              <a:rPr lang="it-IT" dirty="0"/>
              <a:t>: </a:t>
            </a:r>
            <a:r>
              <a:rPr lang="it-IT" dirty="0" err="1"/>
              <a:t>setting</a:t>
            </a:r>
            <a:r>
              <a:rPr lang="it-IT" dirty="0"/>
              <a:t> the stage</a:t>
            </a:r>
            <a:endParaRPr lang="en-US" dirty="0"/>
          </a:p>
        </p:txBody>
      </p:sp>
      <p:sp>
        <p:nvSpPr>
          <p:cNvPr id="4" name="Text Placeholder 3"/>
          <p:cNvSpPr>
            <a:spLocks noGrp="1"/>
          </p:cNvSpPr>
          <p:nvPr>
            <p:ph type="body" sz="quarter" idx="4294967295"/>
          </p:nvPr>
        </p:nvSpPr>
        <p:spPr>
          <a:xfrm>
            <a:off x="534988" y="5084763"/>
            <a:ext cx="8609012" cy="484187"/>
          </a:xfrm>
          <a:prstGeom prst="rect">
            <a:avLst/>
          </a:prstGeom>
        </p:spPr>
        <p:txBody>
          <a:bodyPr/>
          <a:lstStyle/>
          <a:p>
            <a:endParaRPr lang="en-US" sz="2000" dirty="0"/>
          </a:p>
          <a:p>
            <a:endParaRPr lang="en-US" dirty="0"/>
          </a:p>
        </p:txBody>
      </p:sp>
    </p:spTree>
    <p:extLst>
      <p:ext uri="{BB962C8B-B14F-4D97-AF65-F5344CB8AC3E}">
        <p14:creationId xmlns:p14="http://schemas.microsoft.com/office/powerpoint/2010/main" val="40642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 policy focus</a:t>
            </a:r>
          </a:p>
        </p:txBody>
      </p:sp>
      <p:graphicFrame>
        <p:nvGraphicFramePr>
          <p:cNvPr id="4" name="Table 3"/>
          <p:cNvGraphicFramePr>
            <a:graphicFrameLocks noGrp="1"/>
          </p:cNvGraphicFramePr>
          <p:nvPr>
            <p:extLst>
              <p:ext uri="{D42A27DB-BD31-4B8C-83A1-F6EECF244321}">
                <p14:modId xmlns:p14="http://schemas.microsoft.com/office/powerpoint/2010/main" val="594753195"/>
              </p:ext>
            </p:extLst>
          </p:nvPr>
        </p:nvGraphicFramePr>
        <p:xfrm>
          <a:off x="628650" y="1075764"/>
          <a:ext cx="8116764" cy="4961595"/>
        </p:xfrm>
        <a:graphic>
          <a:graphicData uri="http://schemas.openxmlformats.org/drawingml/2006/table">
            <a:tbl>
              <a:tblPr firstRow="1" firstCol="1" bandRow="1">
                <a:tableStyleId>{5C22544A-7EE6-4342-B048-85BDC9FD1C3A}</a:tableStyleId>
              </a:tblPr>
              <a:tblGrid>
                <a:gridCol w="308970">
                  <a:extLst>
                    <a:ext uri="{9D8B030D-6E8A-4147-A177-3AD203B41FA5}">
                      <a16:colId xmlns:a16="http://schemas.microsoft.com/office/drawing/2014/main" xmlns="" val="20000"/>
                    </a:ext>
                  </a:extLst>
                </a:gridCol>
                <a:gridCol w="2741562">
                  <a:extLst>
                    <a:ext uri="{9D8B030D-6E8A-4147-A177-3AD203B41FA5}">
                      <a16:colId xmlns:a16="http://schemas.microsoft.com/office/drawing/2014/main" xmlns="" val="20001"/>
                    </a:ext>
                  </a:extLst>
                </a:gridCol>
                <a:gridCol w="939965">
                  <a:extLst>
                    <a:ext uri="{9D8B030D-6E8A-4147-A177-3AD203B41FA5}">
                      <a16:colId xmlns:a16="http://schemas.microsoft.com/office/drawing/2014/main" xmlns="" val="20002"/>
                    </a:ext>
                  </a:extLst>
                </a:gridCol>
                <a:gridCol w="959981">
                  <a:extLst>
                    <a:ext uri="{9D8B030D-6E8A-4147-A177-3AD203B41FA5}">
                      <a16:colId xmlns:a16="http://schemas.microsoft.com/office/drawing/2014/main" xmlns="" val="20003"/>
                    </a:ext>
                  </a:extLst>
                </a:gridCol>
                <a:gridCol w="936482">
                  <a:extLst>
                    <a:ext uri="{9D8B030D-6E8A-4147-A177-3AD203B41FA5}">
                      <a16:colId xmlns:a16="http://schemas.microsoft.com/office/drawing/2014/main" xmlns="" val="20004"/>
                    </a:ext>
                  </a:extLst>
                </a:gridCol>
                <a:gridCol w="1096625">
                  <a:extLst>
                    <a:ext uri="{9D8B030D-6E8A-4147-A177-3AD203B41FA5}">
                      <a16:colId xmlns:a16="http://schemas.microsoft.com/office/drawing/2014/main" xmlns="" val="20005"/>
                    </a:ext>
                  </a:extLst>
                </a:gridCol>
                <a:gridCol w="1133179">
                  <a:extLst>
                    <a:ext uri="{9D8B030D-6E8A-4147-A177-3AD203B41FA5}">
                      <a16:colId xmlns:a16="http://schemas.microsoft.com/office/drawing/2014/main" xmlns="" val="20006"/>
                    </a:ext>
                  </a:extLst>
                </a:gridCol>
              </a:tblGrid>
              <a:tr h="955049">
                <a:tc>
                  <a:txBody>
                    <a:bodyPr/>
                    <a:lstStyle/>
                    <a:p>
                      <a:endParaRPr lang="en-US" sz="1600" dirty="0">
                        <a:effectLst/>
                        <a:latin typeface="Calibri" panose="020F0502020204030204" pitchFamily="34" charset="0"/>
                        <a:cs typeface="Arial" panose="020B0604020202020204" pitchFamily="34" charset="0"/>
                      </a:endParaRPr>
                    </a:p>
                  </a:txBody>
                  <a:tcPr marL="68580" marR="68580" marT="0" marB="0"/>
                </a:tc>
                <a:tc>
                  <a:txBody>
                    <a:bodyPr/>
                    <a:lstStyle/>
                    <a:p>
                      <a:endParaRPr lang="en-US" sz="1600" dirty="0">
                        <a:effectLst/>
                        <a:latin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a:effectLst/>
                        </a:rPr>
                        <a:t>Climate change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Biodiversity loss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Air and water pollution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Deforestation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Land degradation and desertification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562805">
                <a:tc>
                  <a:txBody>
                    <a:bodyPr/>
                    <a:lstStyle/>
                    <a:p>
                      <a:pPr marL="0" marR="0" algn="ctr">
                        <a:lnSpc>
                          <a:spcPct val="115000"/>
                        </a:lnSpc>
                        <a:spcBef>
                          <a:spcPts val="0"/>
                        </a:spcBef>
                        <a:spcAft>
                          <a:spcPts val="0"/>
                        </a:spcAft>
                      </a:pPr>
                      <a:r>
                        <a:rPr lang="en-US" sz="1200">
                          <a:effectLst/>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Low Carbon Development in Indonesia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562805">
                <a:tc>
                  <a:txBody>
                    <a:bodyPr/>
                    <a:lstStyle/>
                    <a:p>
                      <a:pPr marL="0" marR="0" algn="ctr">
                        <a:lnSpc>
                          <a:spcPct val="115000"/>
                        </a:lnSpc>
                        <a:spcBef>
                          <a:spcPts val="0"/>
                        </a:spcBef>
                        <a:spcAft>
                          <a:spcPts val="0"/>
                        </a:spcAft>
                      </a:pPr>
                      <a:r>
                        <a:rPr lang="en-US" sz="1200">
                          <a:effectLst/>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Agriculture expansion in the face of climate change in Tanzania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562805">
                <a:tc>
                  <a:txBody>
                    <a:bodyPr/>
                    <a:lstStyle/>
                    <a:p>
                      <a:pPr marL="0" marR="0" algn="ctr">
                        <a:lnSpc>
                          <a:spcPct val="115000"/>
                        </a:lnSpc>
                        <a:spcBef>
                          <a:spcPts val="0"/>
                        </a:spcBef>
                        <a:spcAft>
                          <a:spcPts val="0"/>
                        </a:spcAft>
                      </a:pPr>
                      <a:r>
                        <a:rPr lang="en-US" sz="1200">
                          <a:effectLst/>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Biodiversity and tiger habitat conservation in Indonesia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562805">
                <a:tc>
                  <a:txBody>
                    <a:bodyPr/>
                    <a:lstStyle/>
                    <a:p>
                      <a:pPr marL="0" marR="0" algn="ctr">
                        <a:lnSpc>
                          <a:spcPct val="115000"/>
                        </a:lnSpc>
                        <a:spcBef>
                          <a:spcPts val="0"/>
                        </a:spcBef>
                        <a:spcAft>
                          <a:spcPts val="0"/>
                        </a:spcAft>
                      </a:pPr>
                      <a:r>
                        <a:rPr lang="en-US" sz="1200">
                          <a:effectLst/>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Forest certificates for reducing deforestation in Brazil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562805">
                <a:tc>
                  <a:txBody>
                    <a:bodyPr/>
                    <a:lstStyle/>
                    <a:p>
                      <a:pPr marL="0" marR="0" algn="ctr">
                        <a:lnSpc>
                          <a:spcPct val="115000"/>
                        </a:lnSpc>
                        <a:spcBef>
                          <a:spcPts val="0"/>
                        </a:spcBef>
                        <a:spcAft>
                          <a:spcPts val="0"/>
                        </a:spcAft>
                      </a:pPr>
                      <a:r>
                        <a:rPr lang="en-US" sz="1200">
                          <a:effectLst/>
                        </a:rPr>
                        <a:t>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Water pollution reduction in India and Sri Lanka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562805">
                <a:tc>
                  <a:txBody>
                    <a:bodyPr/>
                    <a:lstStyle/>
                    <a:p>
                      <a:pPr marL="0" marR="0" algn="ctr">
                        <a:lnSpc>
                          <a:spcPct val="115000"/>
                        </a:lnSpc>
                        <a:spcBef>
                          <a:spcPts val="0"/>
                        </a:spcBef>
                        <a:spcAft>
                          <a:spcPts val="0"/>
                        </a:spcAft>
                      </a:pPr>
                      <a:r>
                        <a:rPr lang="en-US" sz="1200">
                          <a:effectLst/>
                        </a:rPr>
                        <a:t>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Deforestation and development planning in Rwanda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629716">
                <a:tc>
                  <a:txBody>
                    <a:bodyPr/>
                    <a:lstStyle/>
                    <a:p>
                      <a:pPr marL="0" marR="0" algn="ctr">
                        <a:lnSpc>
                          <a:spcPct val="115000"/>
                        </a:lnSpc>
                        <a:spcBef>
                          <a:spcPts val="0"/>
                        </a:spcBef>
                        <a:spcAft>
                          <a:spcPts val="0"/>
                        </a:spcAft>
                      </a:pPr>
                      <a:r>
                        <a:rPr lang="en-US" sz="1200">
                          <a:effectLst/>
                        </a:rPr>
                        <a:t>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a:effectLst/>
                        </a:rPr>
                        <a:t>Integrated planning for ecosystem conservation in the Heart of Borneo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sz="16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X</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31255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Policy context and overview of the issue</a:t>
            </a:r>
          </a:p>
          <a:p>
            <a:pPr algn="just"/>
            <a:r>
              <a:rPr lang="en-US" sz="1600" dirty="0">
                <a:solidFill>
                  <a:srgbClr val="000000"/>
                </a:solidFill>
              </a:rPr>
              <a:t>The Government of Tanzania aimed to provide funding for the implementation of the Southern Agriculture Growth Corridor of Tanzania (SAGCOT). These policies seek to reduce poverty and ensure food security, in line with the Sustainable Development Goals.</a:t>
            </a:r>
          </a:p>
          <a:p>
            <a:pPr algn="just"/>
            <a:r>
              <a:rPr lang="en-US" sz="1600" dirty="0">
                <a:solidFill>
                  <a:srgbClr val="000000"/>
                </a:solidFill>
              </a:rPr>
              <a:t>The </a:t>
            </a:r>
            <a:r>
              <a:rPr lang="en-US" sz="1600" dirty="0" err="1">
                <a:solidFill>
                  <a:srgbClr val="000000"/>
                </a:solidFill>
              </a:rPr>
              <a:t>Kilombero</a:t>
            </a:r>
            <a:r>
              <a:rPr lang="en-US" sz="1600" dirty="0">
                <a:solidFill>
                  <a:srgbClr val="000000"/>
                </a:solidFill>
              </a:rPr>
              <a:t> basin in Tanzania covers an area larger than 40.000 km2, and it is characterized by high levels of poverty due to low rates of agricultural productivity and investments. </a:t>
            </a:r>
          </a:p>
          <a:p>
            <a:pPr algn="just"/>
            <a:r>
              <a:rPr lang="en-US" sz="1600" dirty="0">
                <a:solidFill>
                  <a:srgbClr val="000000"/>
                </a:solidFill>
              </a:rPr>
              <a:t>The initiative recognizes possible conflicts of interest, such as competition of resources between farmers and livestock breeders, including land and water. The availability of natural resources and ecosystem services underpin livelihoods for the local population and sustain ecological integrity in the </a:t>
            </a:r>
            <a:r>
              <a:rPr lang="en-US" sz="1600" dirty="0" err="1">
                <a:solidFill>
                  <a:srgbClr val="000000"/>
                </a:solidFill>
              </a:rPr>
              <a:t>Kilombero</a:t>
            </a:r>
            <a:r>
              <a:rPr lang="en-US" sz="1600" dirty="0">
                <a:solidFill>
                  <a:srgbClr val="000000"/>
                </a:solidFill>
              </a:rPr>
              <a:t> valley. </a:t>
            </a:r>
          </a:p>
        </p:txBody>
      </p:sp>
      <p:pic>
        <p:nvPicPr>
          <p:cNvPr id="4" name="Picture 2" descr="issues Icon 117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43" y="1561711"/>
            <a:ext cx="521707" cy="52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8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Modeling approach</a:t>
            </a:r>
            <a:endParaRPr lang="en-US" b="1" dirty="0">
              <a:solidFill>
                <a:srgbClr val="0984AF"/>
              </a:solidFill>
            </a:endParaRPr>
          </a:p>
        </p:txBody>
      </p:sp>
      <p:pic>
        <p:nvPicPr>
          <p:cNvPr id="4" name="Immagine 3"/>
          <p:cNvPicPr>
            <a:picLocks noChangeAspect="1"/>
          </p:cNvPicPr>
          <p:nvPr/>
        </p:nvPicPr>
        <p:blipFill>
          <a:blip r:embed="rId2"/>
          <a:stretch>
            <a:fillRect/>
          </a:stretch>
        </p:blipFill>
        <p:spPr>
          <a:xfrm>
            <a:off x="2243440" y="2674025"/>
            <a:ext cx="6279237" cy="3997932"/>
          </a:xfrm>
          <a:prstGeom prst="rect">
            <a:avLst/>
          </a:prstGeom>
        </p:spPr>
      </p:pic>
      <p:sp>
        <p:nvSpPr>
          <p:cNvPr id="5" name="CasellaDiTesto 4"/>
          <p:cNvSpPr txBox="1"/>
          <p:nvPr/>
        </p:nvSpPr>
        <p:spPr>
          <a:xfrm>
            <a:off x="628649" y="1843028"/>
            <a:ext cx="7653201" cy="830997"/>
          </a:xfrm>
          <a:prstGeom prst="rect">
            <a:avLst/>
          </a:prstGeom>
          <a:noFill/>
        </p:spPr>
        <p:txBody>
          <a:bodyPr wrap="square" rtlCol="0">
            <a:spAutoFit/>
          </a:bodyPr>
          <a:lstStyle/>
          <a:p>
            <a:r>
              <a:rPr lang="en-US" sz="1600" dirty="0">
                <a:latin typeface="Palatino Linotype" panose="02040502050505030304" pitchFamily="18" charset="0"/>
              </a:rPr>
              <a:t>Five quantitative models were used,  supported by surveys on land use and land management practices, and land cover maps to better understand socio-economic and environmental dynamics of the basin. </a:t>
            </a:r>
          </a:p>
        </p:txBody>
      </p:sp>
      <p:pic>
        <p:nvPicPr>
          <p:cNvPr id="6" name="Picture 2" descr="issue Icon 3049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654949"/>
            <a:ext cx="473075" cy="47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7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it-IT" sz="1600" b="1" dirty="0" err="1">
                <a:solidFill>
                  <a:srgbClr val="0984AF"/>
                </a:solidFill>
              </a:rPr>
              <a:t>Scenarios</a:t>
            </a:r>
            <a:endParaRPr lang="it-IT" sz="1600" b="1" dirty="0">
              <a:solidFill>
                <a:srgbClr val="0984AF"/>
              </a:solidFill>
            </a:endParaRPr>
          </a:p>
          <a:p>
            <a:r>
              <a:rPr lang="en-US" sz="1600" dirty="0">
                <a:solidFill>
                  <a:schemeClr val="tx1"/>
                </a:solidFill>
              </a:rPr>
              <a:t>Business-as-usual (BAU): this scenario assumes that existing trends on population, land conversion for agriculture and settlements, and related impact on the environment will be stable.</a:t>
            </a:r>
          </a:p>
          <a:p>
            <a:r>
              <a:rPr lang="en-US" sz="1600" dirty="0">
                <a:solidFill>
                  <a:schemeClr val="tx1"/>
                </a:solidFill>
              </a:rPr>
              <a:t>SAGCOT Reference (RE) and Green Economy (GE): these two scenarios represent two different SAGCOT implementation options; one using flood irrigation (reference or RE) and the second one utilizing drip irrigation (green economy or GE). </a:t>
            </a:r>
          </a:p>
          <a:p>
            <a:pPr marL="0" indent="0">
              <a:buNone/>
            </a:pPr>
            <a:endParaRPr lang="en-US" sz="1600" i="1" dirty="0"/>
          </a:p>
        </p:txBody>
      </p:sp>
      <p:pic>
        <p:nvPicPr>
          <p:cNvPr id="4" name="Picture 2" descr="Scenarios Icon 1561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599193"/>
            <a:ext cx="473075" cy="47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48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Results of the analysis</a:t>
            </a:r>
          </a:p>
          <a:p>
            <a:pPr marL="0" indent="0">
              <a:buNone/>
            </a:pPr>
            <a:endParaRPr lang="en-US" i="1" dirty="0"/>
          </a:p>
        </p:txBody>
      </p:sp>
      <p:pic>
        <p:nvPicPr>
          <p:cNvPr id="12" name="Picture 2" descr="result Icon 34053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51" y="1584015"/>
            <a:ext cx="454799" cy="454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90899418"/>
              </p:ext>
            </p:extLst>
          </p:nvPr>
        </p:nvGraphicFramePr>
        <p:xfrm>
          <a:off x="3115488" y="1277285"/>
          <a:ext cx="5860415" cy="1362075"/>
        </p:xfrm>
        <a:graphic>
          <a:graphicData uri="http://schemas.openxmlformats.org/drawingml/2006/table">
            <a:tbl>
              <a:tblPr firstRow="1" firstCol="1" bandRow="1">
                <a:tableStyleId>{5C22544A-7EE6-4342-B048-85BDC9FD1C3A}</a:tableStyleId>
              </a:tblPr>
              <a:tblGrid>
                <a:gridCol w="1441376">
                  <a:extLst>
                    <a:ext uri="{9D8B030D-6E8A-4147-A177-3AD203B41FA5}">
                      <a16:colId xmlns:a16="http://schemas.microsoft.com/office/drawing/2014/main" xmlns="" val="20000"/>
                    </a:ext>
                  </a:extLst>
                </a:gridCol>
                <a:gridCol w="832339">
                  <a:extLst>
                    <a:ext uri="{9D8B030D-6E8A-4147-A177-3AD203B41FA5}">
                      <a16:colId xmlns:a16="http://schemas.microsoft.com/office/drawing/2014/main" xmlns="" val="20001"/>
                    </a:ext>
                  </a:extLst>
                </a:gridCol>
                <a:gridCol w="796510">
                  <a:extLst>
                    <a:ext uri="{9D8B030D-6E8A-4147-A177-3AD203B41FA5}">
                      <a16:colId xmlns:a16="http://schemas.microsoft.com/office/drawing/2014/main" xmlns="" val="20002"/>
                    </a:ext>
                  </a:extLst>
                </a:gridCol>
                <a:gridCol w="989965">
                  <a:extLst>
                    <a:ext uri="{9D8B030D-6E8A-4147-A177-3AD203B41FA5}">
                      <a16:colId xmlns:a16="http://schemas.microsoft.com/office/drawing/2014/main" xmlns="" val="20003"/>
                    </a:ext>
                  </a:extLst>
                </a:gridCol>
                <a:gridCol w="900430">
                  <a:extLst>
                    <a:ext uri="{9D8B030D-6E8A-4147-A177-3AD203B41FA5}">
                      <a16:colId xmlns:a16="http://schemas.microsoft.com/office/drawing/2014/main" xmlns="" val="20004"/>
                    </a:ext>
                  </a:extLst>
                </a:gridCol>
                <a:gridCol w="899795">
                  <a:extLst>
                    <a:ext uri="{9D8B030D-6E8A-4147-A177-3AD203B41FA5}">
                      <a16:colId xmlns:a16="http://schemas.microsoft.com/office/drawing/2014/main" xmlns="" val="20005"/>
                    </a:ext>
                  </a:extLst>
                </a:gridCol>
              </a:tblGrid>
              <a:tr h="390525">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44450" marR="44450" marT="0" marB="0" anchor="ctr"/>
                </a:tc>
                <a:tc>
                  <a:txBody>
                    <a:bodyPr/>
                    <a:lstStyle/>
                    <a:p>
                      <a:pPr marL="0" marR="0" algn="ctr">
                        <a:lnSpc>
                          <a:spcPct val="115000"/>
                        </a:lnSpc>
                        <a:spcBef>
                          <a:spcPts val="0"/>
                        </a:spcBef>
                        <a:spcAft>
                          <a:spcPts val="0"/>
                        </a:spcAft>
                      </a:pPr>
                      <a:r>
                        <a:rPr lang="de-DE" sz="1000">
                          <a:effectLst/>
                        </a:rPr>
                        <a:t>land use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marL="0" marR="0" algn="ctr">
                        <a:lnSpc>
                          <a:spcPct val="115000"/>
                        </a:lnSpc>
                        <a:spcBef>
                          <a:spcPts val="0"/>
                        </a:spcBef>
                        <a:spcAft>
                          <a:spcPts val="0"/>
                        </a:spcAft>
                      </a:pPr>
                      <a:r>
                        <a:rPr lang="de-DE" sz="1000">
                          <a:effectLst/>
                        </a:rPr>
                        <a:t>water stress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marL="0" marR="0" algn="ctr">
                        <a:lnSpc>
                          <a:spcPct val="115000"/>
                        </a:lnSpc>
                        <a:spcBef>
                          <a:spcPts val="0"/>
                        </a:spcBef>
                        <a:spcAft>
                          <a:spcPts val="0"/>
                        </a:spcAft>
                      </a:pPr>
                      <a:r>
                        <a:rPr lang="de-DE" sz="1000">
                          <a:effectLst/>
                        </a:rPr>
                        <a:t>carbon sequestration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marL="0" marR="0" algn="ctr">
                        <a:lnSpc>
                          <a:spcPct val="115000"/>
                        </a:lnSpc>
                        <a:spcBef>
                          <a:spcPts val="0"/>
                        </a:spcBef>
                        <a:spcAft>
                          <a:spcPts val="0"/>
                        </a:spcAft>
                      </a:pPr>
                      <a:r>
                        <a:rPr lang="de-DE" sz="1000">
                          <a:effectLst/>
                        </a:rPr>
                        <a:t>production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marL="0" marR="0" algn="ctr">
                        <a:lnSpc>
                          <a:spcPct val="115000"/>
                        </a:lnSpc>
                        <a:spcBef>
                          <a:spcPts val="0"/>
                        </a:spcBef>
                        <a:spcAft>
                          <a:spcPts val="0"/>
                        </a:spcAft>
                      </a:pPr>
                      <a:r>
                        <a:rPr lang="de-DE" sz="1000">
                          <a:effectLst/>
                        </a:rPr>
                        <a:t>employment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xmlns="" val="10000"/>
                  </a:ext>
                </a:extLst>
              </a:tr>
              <a:tr h="200025">
                <a:tc>
                  <a:txBody>
                    <a:bodyPr/>
                    <a:lstStyle/>
                    <a:p>
                      <a:pPr marL="0" marR="0">
                        <a:lnSpc>
                          <a:spcPct val="115000"/>
                        </a:lnSpc>
                        <a:spcBef>
                          <a:spcPts val="0"/>
                        </a:spcBef>
                        <a:spcAft>
                          <a:spcPts val="0"/>
                        </a:spcAft>
                      </a:pPr>
                      <a:r>
                        <a:rPr lang="de-DE" sz="1000">
                          <a:effectLst/>
                        </a:rPr>
                        <a:t>SAGCOT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xmlns="" val="10001"/>
                  </a:ext>
                </a:extLst>
              </a:tr>
              <a:tr h="190500">
                <a:tc>
                  <a:txBody>
                    <a:bodyPr/>
                    <a:lstStyle/>
                    <a:p>
                      <a:pPr marL="0" marR="0">
                        <a:lnSpc>
                          <a:spcPct val="115000"/>
                        </a:lnSpc>
                        <a:spcBef>
                          <a:spcPts val="0"/>
                        </a:spcBef>
                        <a:spcAft>
                          <a:spcPts val="0"/>
                        </a:spcAft>
                      </a:pPr>
                      <a:r>
                        <a:rPr lang="de-DE" sz="1000">
                          <a:effectLst/>
                        </a:rPr>
                        <a:t>water constraints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xmlns="" val="10002"/>
                  </a:ext>
                </a:extLst>
              </a:tr>
              <a:tr h="190500">
                <a:tc>
                  <a:txBody>
                    <a:bodyPr/>
                    <a:lstStyle/>
                    <a:p>
                      <a:pPr marL="0" marR="0">
                        <a:lnSpc>
                          <a:spcPct val="115000"/>
                        </a:lnSpc>
                        <a:spcBef>
                          <a:spcPts val="0"/>
                        </a:spcBef>
                        <a:spcAft>
                          <a:spcPts val="0"/>
                        </a:spcAft>
                      </a:pPr>
                      <a:r>
                        <a:rPr lang="de-DE" sz="1000">
                          <a:effectLst/>
                        </a:rPr>
                        <a:t>water efficiency (30%)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xmlns="" val="10003"/>
                  </a:ext>
                </a:extLst>
              </a:tr>
              <a:tr h="190500">
                <a:tc>
                  <a:txBody>
                    <a:bodyPr/>
                    <a:lstStyle/>
                    <a:p>
                      <a:pPr marL="0" marR="0">
                        <a:lnSpc>
                          <a:spcPct val="115000"/>
                        </a:lnSpc>
                        <a:spcBef>
                          <a:spcPts val="0"/>
                        </a:spcBef>
                        <a:spcAft>
                          <a:spcPts val="0"/>
                        </a:spcAft>
                      </a:pPr>
                      <a:r>
                        <a:rPr lang="de-DE" sz="1000">
                          <a:effectLst/>
                        </a:rPr>
                        <a:t>intensification (50%)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xmlns="" val="10004"/>
                  </a:ext>
                </a:extLst>
              </a:tr>
              <a:tr h="200025">
                <a:tc>
                  <a:txBody>
                    <a:bodyPr/>
                    <a:lstStyle/>
                    <a:p>
                      <a:pPr marL="0" marR="0">
                        <a:lnSpc>
                          <a:spcPct val="115000"/>
                        </a:lnSpc>
                        <a:spcBef>
                          <a:spcPts val="0"/>
                        </a:spcBef>
                        <a:spcAft>
                          <a:spcPts val="0"/>
                        </a:spcAft>
                      </a:pPr>
                      <a:r>
                        <a:rPr lang="de-DE" sz="1000">
                          <a:effectLst/>
                        </a:rPr>
                        <a:t>combination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marL="0" marR="0" algn="ctr">
                        <a:lnSpc>
                          <a:spcPct val="115000"/>
                        </a:lnSpc>
                        <a:spcBef>
                          <a:spcPts val="0"/>
                        </a:spcBef>
                        <a:spcAft>
                          <a:spcPts val="0"/>
                        </a:spcAft>
                      </a:pPr>
                      <a:r>
                        <a:rPr lang="de-DE" sz="1000" dirty="0">
                          <a:effectLst/>
                        </a:rPr>
                        <a:t>=</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xmlns="" val="10005"/>
                  </a:ext>
                </a:extLst>
              </a:tr>
            </a:tbl>
          </a:graphicData>
        </a:graphic>
      </p:graphicFrame>
      <p:pic>
        <p:nvPicPr>
          <p:cNvPr id="13" name="Picture 12"/>
          <p:cNvPicPr/>
          <p:nvPr/>
        </p:nvPicPr>
        <p:blipFill>
          <a:blip r:embed="rId3"/>
          <a:stretch>
            <a:fillRect/>
          </a:stretch>
        </p:blipFill>
        <p:spPr>
          <a:xfrm>
            <a:off x="173851" y="2840882"/>
            <a:ext cx="5883275" cy="3190875"/>
          </a:xfrm>
          <a:prstGeom prst="rect">
            <a:avLst/>
          </a:prstGeom>
        </p:spPr>
      </p:pic>
      <p:sp>
        <p:nvSpPr>
          <p:cNvPr id="5" name="Rectangle 4"/>
          <p:cNvSpPr/>
          <p:nvPr/>
        </p:nvSpPr>
        <p:spPr>
          <a:xfrm>
            <a:off x="5945065" y="5077650"/>
            <a:ext cx="3083169" cy="954107"/>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rPr>
              <a:t>Key financial indicators for investments in flood (SAGCOT scenario) and drip irrigation (SAGCOT GE scenario). Source (IISD, 2018)</a:t>
            </a:r>
            <a:endParaRPr lang="en-US" sz="1400" dirty="0"/>
          </a:p>
        </p:txBody>
      </p:sp>
    </p:spTree>
    <p:extLst>
      <p:ext uri="{BB962C8B-B14F-4D97-AF65-F5344CB8AC3E}">
        <p14:creationId xmlns:p14="http://schemas.microsoft.com/office/powerpoint/2010/main" val="423825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Results of the analysis</a:t>
            </a:r>
          </a:p>
          <a:p>
            <a:pPr marL="0" indent="0">
              <a:buNone/>
            </a:pPr>
            <a:endParaRPr lang="en-US" i="1" dirty="0"/>
          </a:p>
        </p:txBody>
      </p:sp>
      <p:pic>
        <p:nvPicPr>
          <p:cNvPr id="8" name="Bild 18"/>
          <p:cNvPicPr/>
          <p:nvPr/>
        </p:nvPicPr>
        <p:blipFill>
          <a:blip r:embed="rId2"/>
          <a:srcRect/>
          <a:stretch>
            <a:fillRect/>
          </a:stretch>
        </p:blipFill>
        <p:spPr bwMode="auto">
          <a:xfrm>
            <a:off x="4857750" y="4225667"/>
            <a:ext cx="3257550" cy="1795517"/>
          </a:xfrm>
          <a:prstGeom prst="rect">
            <a:avLst/>
          </a:prstGeom>
          <a:noFill/>
          <a:ln w="9525">
            <a:noFill/>
            <a:miter lim="800000"/>
            <a:headEnd/>
            <a:tailEnd/>
          </a:ln>
        </p:spPr>
      </p:pic>
      <p:pic>
        <p:nvPicPr>
          <p:cNvPr id="9" name="Immagine 8"/>
          <p:cNvPicPr>
            <a:picLocks noChangeAspect="1"/>
          </p:cNvPicPr>
          <p:nvPr/>
        </p:nvPicPr>
        <p:blipFill>
          <a:blip r:embed="rId3"/>
          <a:stretch>
            <a:fillRect/>
          </a:stretch>
        </p:blipFill>
        <p:spPr>
          <a:xfrm>
            <a:off x="687396" y="1824514"/>
            <a:ext cx="3597965" cy="2401153"/>
          </a:xfrm>
          <a:prstGeom prst="rect">
            <a:avLst/>
          </a:prstGeom>
        </p:spPr>
      </p:pic>
      <p:pic>
        <p:nvPicPr>
          <p:cNvPr id="10" name="Immagine 9"/>
          <p:cNvPicPr>
            <a:picLocks noChangeAspect="1"/>
          </p:cNvPicPr>
          <p:nvPr/>
        </p:nvPicPr>
        <p:blipFill>
          <a:blip r:embed="rId4"/>
          <a:stretch>
            <a:fillRect/>
          </a:stretch>
        </p:blipFill>
        <p:spPr>
          <a:xfrm>
            <a:off x="4656780" y="1841421"/>
            <a:ext cx="3402259" cy="2273191"/>
          </a:xfrm>
          <a:prstGeom prst="rect">
            <a:avLst/>
          </a:prstGeom>
        </p:spPr>
      </p:pic>
      <p:pic>
        <p:nvPicPr>
          <p:cNvPr id="11" name="Bild 19"/>
          <p:cNvPicPr/>
          <p:nvPr/>
        </p:nvPicPr>
        <p:blipFill>
          <a:blip r:embed="rId5"/>
          <a:srcRect/>
          <a:stretch>
            <a:fillRect/>
          </a:stretch>
        </p:blipFill>
        <p:spPr bwMode="auto">
          <a:xfrm>
            <a:off x="757383" y="4167328"/>
            <a:ext cx="3469232" cy="1912193"/>
          </a:xfrm>
          <a:prstGeom prst="rect">
            <a:avLst/>
          </a:prstGeom>
          <a:noFill/>
          <a:ln w="9525">
            <a:noFill/>
            <a:miter lim="800000"/>
            <a:headEnd/>
            <a:tailEnd/>
          </a:ln>
        </p:spPr>
      </p:pic>
      <p:pic>
        <p:nvPicPr>
          <p:cNvPr id="12" name="Picture 2" descr="result Icon 34053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51" y="1584015"/>
            <a:ext cx="454799" cy="4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92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Potential contribution of SEEA-EEA to the case study </a:t>
            </a:r>
          </a:p>
          <a:p>
            <a:pPr marL="0" indent="0" algn="just">
              <a:buNone/>
            </a:pPr>
            <a:r>
              <a:rPr lang="en-US" sz="1600" dirty="0">
                <a:solidFill>
                  <a:srgbClr val="000000"/>
                </a:solidFill>
              </a:rPr>
              <a:t>The modeling work presented in this study makes use of spatial information, incorporating ecosystem extent. </a:t>
            </a:r>
          </a:p>
          <a:p>
            <a:pPr marL="0" indent="0" algn="just">
              <a:buNone/>
            </a:pPr>
            <a:r>
              <a:rPr lang="en-US" sz="1600" dirty="0">
                <a:solidFill>
                  <a:srgbClr val="000000"/>
                </a:solidFill>
              </a:rPr>
              <a:t>On the other hand, the analysis of ecosystem condition is limited to crop production and water availability. </a:t>
            </a:r>
          </a:p>
          <a:p>
            <a:pPr marL="0" indent="0" algn="just">
              <a:buNone/>
            </a:pPr>
            <a:r>
              <a:rPr lang="en-US" sz="1600" dirty="0">
                <a:solidFill>
                  <a:srgbClr val="000000"/>
                </a:solidFill>
              </a:rPr>
              <a:t>Refining and deepening ecosystem condition would provide more valid results. </a:t>
            </a:r>
          </a:p>
          <a:p>
            <a:pPr marL="0" indent="0" algn="just">
              <a:buNone/>
            </a:pPr>
            <a:r>
              <a:rPr lang="en-US" sz="1600" dirty="0">
                <a:solidFill>
                  <a:srgbClr val="000000"/>
                </a:solidFill>
              </a:rPr>
              <a:t>Expanding the list of ecosystem services, in addition, would allow to improve model formulations for crop production, water use, with validated accounts. </a:t>
            </a:r>
          </a:p>
          <a:p>
            <a:pPr marL="0" indent="0" algn="just">
              <a:buNone/>
            </a:pPr>
            <a:r>
              <a:rPr lang="en-US" sz="1600" dirty="0">
                <a:solidFill>
                  <a:srgbClr val="000000"/>
                </a:solidFill>
              </a:rPr>
              <a:t>It would then support expanding the cost benefit analysis, with new economic valuation of ES.</a:t>
            </a:r>
          </a:p>
          <a:p>
            <a:pPr marL="0" indent="0">
              <a:buNone/>
            </a:pPr>
            <a:endParaRPr lang="en-US" i="1" dirty="0"/>
          </a:p>
        </p:txBody>
      </p:sp>
      <p:pic>
        <p:nvPicPr>
          <p:cNvPr id="5" name="Picture 2" descr="support Icon 11565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478807"/>
            <a:ext cx="473075" cy="47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03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Agriculture expansion in the face of climate change in Tanzania </a:t>
            </a:r>
          </a:p>
        </p:txBody>
      </p:sp>
      <p:sp>
        <p:nvSpPr>
          <p:cNvPr id="3" name="Segnaposto testo 2"/>
          <p:cNvSpPr>
            <a:spLocks noGrp="1"/>
          </p:cNvSpPr>
          <p:nvPr>
            <p:ph type="body" sz="quarter" idx="13"/>
          </p:nvPr>
        </p:nvSpPr>
        <p:spPr/>
        <p:txBody>
          <a:bodyPr/>
          <a:lstStyle/>
          <a:p>
            <a:pPr marL="0" indent="0">
              <a:buNone/>
            </a:pPr>
            <a:r>
              <a:rPr lang="en-US" sz="1600" b="1" dirty="0">
                <a:solidFill>
                  <a:srgbClr val="0984AF"/>
                </a:solidFill>
              </a:rPr>
              <a:t>Potential contribution of SEEA-EEA to the case study </a:t>
            </a:r>
          </a:p>
          <a:p>
            <a:pPr marL="0" indent="0">
              <a:buNone/>
            </a:pPr>
            <a:endParaRPr lang="en-US" i="1" dirty="0"/>
          </a:p>
        </p:txBody>
      </p:sp>
      <p:pic>
        <p:nvPicPr>
          <p:cNvPr id="5" name="Picture 2" descr="support Icon 11565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478807"/>
            <a:ext cx="473075" cy="473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97946878"/>
              </p:ext>
            </p:extLst>
          </p:nvPr>
        </p:nvGraphicFramePr>
        <p:xfrm>
          <a:off x="155575" y="1951882"/>
          <a:ext cx="8753962" cy="4812334"/>
        </p:xfrm>
        <a:graphic>
          <a:graphicData uri="http://schemas.openxmlformats.org/drawingml/2006/table">
            <a:tbl>
              <a:tblPr firstRow="1" firstCol="1" bandRow="1">
                <a:tableStyleId>{1FECB4D8-DB02-4DC6-A0A2-4F2EBAE1DC90}</a:tableStyleId>
              </a:tblPr>
              <a:tblGrid>
                <a:gridCol w="1750406">
                  <a:extLst>
                    <a:ext uri="{9D8B030D-6E8A-4147-A177-3AD203B41FA5}">
                      <a16:colId xmlns:a16="http://schemas.microsoft.com/office/drawing/2014/main" xmlns="" val="20000"/>
                    </a:ext>
                  </a:extLst>
                </a:gridCol>
                <a:gridCol w="1750406">
                  <a:extLst>
                    <a:ext uri="{9D8B030D-6E8A-4147-A177-3AD203B41FA5}">
                      <a16:colId xmlns:a16="http://schemas.microsoft.com/office/drawing/2014/main" xmlns="" val="20001"/>
                    </a:ext>
                  </a:extLst>
                </a:gridCol>
                <a:gridCol w="1751372">
                  <a:extLst>
                    <a:ext uri="{9D8B030D-6E8A-4147-A177-3AD203B41FA5}">
                      <a16:colId xmlns:a16="http://schemas.microsoft.com/office/drawing/2014/main" xmlns="" val="20002"/>
                    </a:ext>
                  </a:extLst>
                </a:gridCol>
                <a:gridCol w="1750406">
                  <a:extLst>
                    <a:ext uri="{9D8B030D-6E8A-4147-A177-3AD203B41FA5}">
                      <a16:colId xmlns:a16="http://schemas.microsoft.com/office/drawing/2014/main" xmlns="" val="20003"/>
                    </a:ext>
                  </a:extLst>
                </a:gridCol>
                <a:gridCol w="1751372">
                  <a:extLst>
                    <a:ext uri="{9D8B030D-6E8A-4147-A177-3AD203B41FA5}">
                      <a16:colId xmlns:a16="http://schemas.microsoft.com/office/drawing/2014/main" xmlns="" val="20004"/>
                    </a:ext>
                  </a:extLst>
                </a:gridCol>
              </a:tblGrid>
              <a:tr h="426021">
                <a:tc>
                  <a:txBody>
                    <a:bodyPr/>
                    <a:lstStyle/>
                    <a:p>
                      <a:pPr marL="0" marR="0" algn="ctr">
                        <a:lnSpc>
                          <a:spcPct val="115000"/>
                        </a:lnSpc>
                        <a:spcBef>
                          <a:spcPts val="0"/>
                        </a:spcBef>
                        <a:spcAft>
                          <a:spcPts val="600"/>
                        </a:spcAft>
                      </a:pPr>
                      <a:r>
                        <a:rPr lang="en-US" sz="1100">
                          <a:effectLst/>
                        </a:rPr>
                        <a:t>Ecosystem extent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gn="ctr">
                        <a:lnSpc>
                          <a:spcPct val="115000"/>
                        </a:lnSpc>
                        <a:spcBef>
                          <a:spcPts val="0"/>
                        </a:spcBef>
                        <a:spcAft>
                          <a:spcPts val="600"/>
                        </a:spcAft>
                      </a:pPr>
                      <a:r>
                        <a:rPr lang="en-US" sz="1100">
                          <a:effectLst/>
                        </a:rPr>
                        <a:t>Ecosystem condition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gn="ctr">
                        <a:lnSpc>
                          <a:spcPct val="115000"/>
                        </a:lnSpc>
                        <a:spcBef>
                          <a:spcPts val="0"/>
                        </a:spcBef>
                        <a:spcAft>
                          <a:spcPts val="600"/>
                        </a:spcAft>
                      </a:pPr>
                      <a:r>
                        <a:rPr lang="en-US" sz="1100">
                          <a:effectLst/>
                        </a:rPr>
                        <a:t>ES supply and use, physical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gn="ctr">
                        <a:lnSpc>
                          <a:spcPct val="115000"/>
                        </a:lnSpc>
                        <a:spcBef>
                          <a:spcPts val="0"/>
                        </a:spcBef>
                        <a:spcAft>
                          <a:spcPts val="600"/>
                        </a:spcAft>
                      </a:pPr>
                      <a:r>
                        <a:rPr lang="en-US" sz="1100">
                          <a:effectLst/>
                        </a:rPr>
                        <a:t>ES supply and use, monetary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gn="ctr">
                        <a:lnSpc>
                          <a:spcPct val="115000"/>
                        </a:lnSpc>
                        <a:spcBef>
                          <a:spcPts val="0"/>
                        </a:spcBef>
                        <a:spcAft>
                          <a:spcPts val="600"/>
                        </a:spcAft>
                      </a:pPr>
                      <a:r>
                        <a:rPr lang="en-US" sz="1100">
                          <a:effectLst/>
                        </a:rPr>
                        <a:t>Thematic accounts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extLst>
                  <a:ext uri="{0D108BD9-81ED-4DB2-BD59-A6C34878D82A}">
                    <a16:rowId xmlns:a16="http://schemas.microsoft.com/office/drawing/2014/main" xmlns="" val="10000"/>
                  </a:ext>
                </a:extLst>
              </a:tr>
              <a:tr h="4386313">
                <a:tc>
                  <a:txBody>
                    <a:bodyPr/>
                    <a:lstStyle/>
                    <a:p>
                      <a:pPr marL="0" marR="0">
                        <a:lnSpc>
                          <a:spcPct val="115000"/>
                        </a:lnSpc>
                        <a:spcBef>
                          <a:spcPts val="0"/>
                        </a:spcBef>
                        <a:spcAft>
                          <a:spcPts val="600"/>
                        </a:spcAft>
                      </a:pPr>
                      <a:r>
                        <a:rPr lang="en-US" sz="1100" b="0" dirty="0">
                          <a:effectLst/>
                        </a:rPr>
                        <a:t>Required to better determine the land cover changes caused by expansion of agriculture.</a:t>
                      </a:r>
                      <a:endParaRPr lang="en-US" sz="1200" b="0" dirty="0">
                        <a:effectLst/>
                      </a:endParaRPr>
                    </a:p>
                    <a:p>
                      <a:pPr marL="0" marR="0">
                        <a:lnSpc>
                          <a:spcPct val="115000"/>
                        </a:lnSpc>
                        <a:spcBef>
                          <a:spcPts val="0"/>
                        </a:spcBef>
                        <a:spcAft>
                          <a:spcPts val="0"/>
                        </a:spcAft>
                      </a:pPr>
                      <a:endParaRPr lang="en-US" sz="1100" b="0" dirty="0">
                        <a:effectLst/>
                      </a:endParaRPr>
                    </a:p>
                    <a:p>
                      <a:pPr marL="0" marR="0">
                        <a:lnSpc>
                          <a:spcPct val="115000"/>
                        </a:lnSpc>
                        <a:spcBef>
                          <a:spcPts val="0"/>
                        </a:spcBef>
                        <a:spcAft>
                          <a:spcPts val="0"/>
                        </a:spcAft>
                      </a:pPr>
                      <a:r>
                        <a:rPr lang="en-US" sz="1100" b="0" dirty="0">
                          <a:effectLst/>
                        </a:rPr>
                        <a:t>Indicators: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Subtropical deciduous forests and </a:t>
                      </a:r>
                      <a:r>
                        <a:rPr lang="en-US" sz="1100" b="0" dirty="0" err="1">
                          <a:effectLst/>
                        </a:rPr>
                        <a:t>shurblands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Subtropical wooded savannas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Subtropical grasslands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Croplands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Pastures </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Plantations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Mangroves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Permanent upland streams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Permanent lowland rivers</a:t>
                      </a:r>
                      <a:endParaRPr lang="en-US" sz="12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nSpc>
                          <a:spcPct val="115000"/>
                        </a:lnSpc>
                        <a:spcBef>
                          <a:spcPts val="0"/>
                        </a:spcBef>
                        <a:spcAft>
                          <a:spcPts val="600"/>
                        </a:spcAft>
                      </a:pPr>
                      <a:r>
                        <a:rPr lang="en-US" sz="1100">
                          <a:effectLst/>
                        </a:rPr>
                        <a:t>Useful to better estimate ecosystem services, especially in relation of crop production and water.</a:t>
                      </a:r>
                      <a:endParaRPr lang="en-US" sz="1200">
                        <a:effectLst/>
                      </a:endParaRPr>
                    </a:p>
                    <a:p>
                      <a:pPr marL="0" marR="0">
                        <a:lnSpc>
                          <a:spcPct val="115000"/>
                        </a:lnSpc>
                        <a:spcBef>
                          <a:spcPts val="0"/>
                        </a:spcBef>
                        <a:spcAft>
                          <a:spcPts val="0"/>
                        </a:spcAft>
                      </a:pPr>
                      <a:r>
                        <a:rPr lang="en-US" sz="1100">
                          <a:effectLst/>
                        </a:rPr>
                        <a:t>Indicators: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Biomass of natural forest </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Living plant index</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Nutrient concentrations (N)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Nutrient concentrations (P)</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Habitat quality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nSpc>
                          <a:spcPct val="115000"/>
                        </a:lnSpc>
                        <a:spcBef>
                          <a:spcPts val="0"/>
                        </a:spcBef>
                        <a:spcAft>
                          <a:spcPts val="600"/>
                        </a:spcAft>
                      </a:pPr>
                      <a:r>
                        <a:rPr lang="en-US" sz="1100" dirty="0">
                          <a:effectLst/>
                        </a:rPr>
                        <a:t>Required to expand the list of ES quantified, and to improve the calculation of ES provisioning.</a:t>
                      </a:r>
                      <a:endParaRPr lang="en-US" sz="1200" dirty="0">
                        <a:effectLst/>
                      </a:endParaRPr>
                    </a:p>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100" dirty="0">
                          <a:effectLst/>
                        </a:rPr>
                        <a:t>Indicators:</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Carbon retention</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Blue carbon retention</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Soil retention</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Crop provisioning</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Timber provisioning</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Air filtration</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Water regulation</a:t>
                      </a:r>
                      <a:endParaRPr lang="en-US" sz="120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dirty="0">
                          <a:effectLst/>
                        </a:rPr>
                        <a:t>Water purification</a:t>
                      </a:r>
                      <a:endParaRPr lang="en-US" sz="1200" dirty="0">
                        <a:effectLst/>
                      </a:endParaRPr>
                    </a:p>
                    <a:p>
                      <a:pPr marL="0" marR="0">
                        <a:lnSpc>
                          <a:spcPct val="115000"/>
                        </a:lnSpc>
                        <a:spcBef>
                          <a:spcPts val="0"/>
                        </a:spcBef>
                        <a:spcAft>
                          <a:spcPts val="60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nSpc>
                          <a:spcPct val="115000"/>
                        </a:lnSpc>
                        <a:spcBef>
                          <a:spcPts val="0"/>
                        </a:spcBef>
                        <a:spcAft>
                          <a:spcPts val="600"/>
                        </a:spcAft>
                      </a:pPr>
                      <a:r>
                        <a:rPr lang="en-US" sz="1100">
                          <a:effectLst/>
                        </a:rPr>
                        <a:t>Necessary to better assess the economic viability of the project, from a societal perspective.</a:t>
                      </a:r>
                      <a:endParaRPr lang="en-US" sz="1200">
                        <a:effectLst/>
                      </a:endParaRPr>
                    </a:p>
                    <a:p>
                      <a:pPr marL="0" marR="0">
                        <a:lnSpc>
                          <a:spcPct val="115000"/>
                        </a:lnSpc>
                        <a:spcBef>
                          <a:spcPts val="0"/>
                        </a:spcBef>
                        <a:spcAft>
                          <a:spcPts val="0"/>
                        </a:spcAft>
                      </a:pPr>
                      <a:r>
                        <a:rPr lang="en-US" sz="1100">
                          <a:effectLst/>
                        </a:rPr>
                        <a:t>Indicators: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carbon and blue carbon retention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crop provisioning</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water supply and purification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tc>
                  <a:txBody>
                    <a:bodyPr/>
                    <a:lstStyle/>
                    <a:p>
                      <a:pPr marL="0" marR="0">
                        <a:lnSpc>
                          <a:spcPct val="115000"/>
                        </a:lnSpc>
                        <a:spcBef>
                          <a:spcPts val="0"/>
                        </a:spcBef>
                        <a:spcAft>
                          <a:spcPts val="600"/>
                        </a:spcAft>
                      </a:pPr>
                      <a:r>
                        <a:rPr lang="en-US" sz="1100" dirty="0">
                          <a:effectLst/>
                        </a:rPr>
                        <a:t>Water accounts would be valuable to extend the analysis to the Rufiji delta (e.g. to lowlands) and to improve the calculation of the societal impacts of agriculture expansion (including for the calculation of project IRR for the government and farmers).</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881" marR="59881"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4471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50" y="1478807"/>
            <a:ext cx="7372350" cy="3308347"/>
          </a:xfrm>
        </p:spPr>
        <p:txBody>
          <a:bodyPr/>
          <a:lstStyle/>
          <a:p>
            <a:pPr marL="0" indent="0">
              <a:buNone/>
            </a:pPr>
            <a:r>
              <a:rPr lang="en-US" sz="1600" b="1" dirty="0">
                <a:solidFill>
                  <a:srgbClr val="0984AF"/>
                </a:solidFill>
              </a:rPr>
              <a:t>Policy context and overview of the issue</a:t>
            </a:r>
          </a:p>
          <a:p>
            <a:r>
              <a:rPr lang="en-US" sz="1600" dirty="0"/>
              <a:t>In 2011, Rwanda’s Government set the ambitious goal to restore 2 million hectares of the country’s forest cover under the Bonn Challenge, a global goal to bring 150 million hectares of degraded and deforested landscapes into restoration by 2020</a:t>
            </a:r>
            <a:r>
              <a:rPr lang="en-US" sz="1600" dirty="0">
                <a:solidFill>
                  <a:srgbClr val="000000"/>
                </a:solidFill>
              </a:rPr>
              <a:t>. </a:t>
            </a:r>
          </a:p>
          <a:p>
            <a:r>
              <a:rPr lang="en-US" sz="1600" dirty="0">
                <a:solidFill>
                  <a:srgbClr val="000000"/>
                </a:solidFill>
              </a:rPr>
              <a:t>Through a collaboration funded by the Science for Nature and People Partnership, the Integrated Economic-Environmental Modeling (IEEM) model was developed, a macroeconomic Computable General Equilibrium (CGE) model that incorporates land use and SEEA accounts. </a:t>
            </a:r>
          </a:p>
          <a:p>
            <a:r>
              <a:rPr lang="en-US" sz="1600" dirty="0">
                <a:solidFill>
                  <a:srgbClr val="000000"/>
                </a:solidFill>
              </a:rPr>
              <a:t>Specifically, the IEEM Platform was linked with ecosystem services modeling (IEEM+ESM) to better understand and analyze green growth strategies on the relationship between land use dynamics and green growth in Rwanda.</a:t>
            </a:r>
          </a:p>
        </p:txBody>
      </p:sp>
      <p:pic>
        <p:nvPicPr>
          <p:cNvPr id="5" name="Picture 2" descr="issues Icon 1177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43" y="1561711"/>
            <a:ext cx="521707" cy="52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1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50" y="1478807"/>
            <a:ext cx="7372350" cy="3308347"/>
          </a:xfrm>
        </p:spPr>
        <p:txBody>
          <a:bodyPr/>
          <a:lstStyle/>
          <a:p>
            <a:pPr marL="0" indent="0">
              <a:buNone/>
            </a:pPr>
            <a:r>
              <a:rPr lang="en-US" sz="1600" b="1" dirty="0">
                <a:solidFill>
                  <a:srgbClr val="0984AF"/>
                </a:solidFill>
              </a:rPr>
              <a:t>Modeling approach and scenarios</a:t>
            </a:r>
          </a:p>
          <a:p>
            <a:pPr marL="0" indent="0">
              <a:buNone/>
            </a:pPr>
            <a:r>
              <a:rPr lang="en-US" sz="1600" dirty="0">
                <a:solidFill>
                  <a:srgbClr val="000000"/>
                </a:solidFill>
              </a:rPr>
              <a:t>The IEEM Platform integrates non-material, regulating and cultural and aesthetic ecosystem services by linking IEEM with spatial ES modeling. The bridge between the two modeling frameworks is made possible through a Land Use Land Cover change (LULC) modeling </a:t>
            </a:r>
            <a:r>
              <a:rPr lang="en-US" sz="1600" dirty="0" err="1">
                <a:solidFill>
                  <a:srgbClr val="000000"/>
                </a:solidFill>
              </a:rPr>
              <a:t>modul.e</a:t>
            </a:r>
            <a:endParaRPr lang="en-US" sz="1600" dirty="0">
              <a:solidFill>
                <a:srgbClr val="000000"/>
              </a:solidFill>
            </a:endParaRPr>
          </a:p>
          <a:p>
            <a:pPr marL="0" indent="0">
              <a:buNone/>
            </a:pPr>
            <a:endParaRPr lang="en-US" sz="1600" dirty="0">
              <a:solidFill>
                <a:srgbClr val="000000"/>
              </a:solidFill>
            </a:endParaRPr>
          </a:p>
        </p:txBody>
      </p:sp>
      <p:pic>
        <p:nvPicPr>
          <p:cNvPr id="3" name="Immagine 2"/>
          <p:cNvPicPr>
            <a:picLocks noChangeAspect="1"/>
          </p:cNvPicPr>
          <p:nvPr/>
        </p:nvPicPr>
        <p:blipFill>
          <a:blip r:embed="rId3"/>
          <a:stretch>
            <a:fillRect/>
          </a:stretch>
        </p:blipFill>
        <p:spPr>
          <a:xfrm>
            <a:off x="2365903" y="3059723"/>
            <a:ext cx="6748648" cy="3798277"/>
          </a:xfrm>
          <a:prstGeom prst="rect">
            <a:avLst/>
          </a:prstGeom>
        </p:spPr>
      </p:pic>
      <p:pic>
        <p:nvPicPr>
          <p:cNvPr id="5" name="Picture 2" descr="issue Icon 30494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654949"/>
            <a:ext cx="473075" cy="473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7632" y="5529356"/>
            <a:ext cx="2098271" cy="586441"/>
          </a:xfrm>
          <a:prstGeom prst="rect">
            <a:avLst/>
          </a:prstGeom>
        </p:spPr>
        <p:txBody>
          <a:bodyPr wrap="square">
            <a:spAutoFit/>
          </a:bodyPr>
          <a:lstStyle/>
          <a:p>
            <a:pPr algn="r">
              <a:lnSpc>
                <a:spcPct val="115000"/>
              </a:lnSpc>
              <a:spcAft>
                <a:spcPts val="600"/>
              </a:spcAft>
            </a:pPr>
            <a:r>
              <a:rPr lang="en-US" sz="1400" dirty="0">
                <a:latin typeface="Calibri" panose="020F0502020204030204" pitchFamily="34" charset="0"/>
                <a:ea typeface="MS Mincho"/>
                <a:cs typeface="Cordia New"/>
              </a:rPr>
              <a:t>Modeling workflow (Banerjee, et al., 2020)</a:t>
            </a:r>
            <a:endParaRPr lang="en-US" sz="1400"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val="1205438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Objectives of the report</a:t>
            </a:r>
          </a:p>
        </p:txBody>
      </p:sp>
      <p:sp>
        <p:nvSpPr>
          <p:cNvPr id="3" name="Segnaposto testo 2"/>
          <p:cNvSpPr>
            <a:spLocks noGrp="1"/>
          </p:cNvSpPr>
          <p:nvPr>
            <p:ph type="body" sz="quarter" idx="13"/>
          </p:nvPr>
        </p:nvSpPr>
        <p:spPr>
          <a:xfrm>
            <a:off x="628649" y="1478807"/>
            <a:ext cx="8117035" cy="3308347"/>
          </a:xfrm>
        </p:spPr>
        <p:txBody>
          <a:bodyPr/>
          <a:lstStyle/>
          <a:p>
            <a:pPr marL="0" indent="0" algn="just">
              <a:buNone/>
            </a:pPr>
            <a:r>
              <a:rPr lang="en-US" sz="1600" dirty="0">
                <a:solidFill>
                  <a:schemeClr val="tx1"/>
                </a:solidFill>
              </a:rPr>
              <a:t>The interdependent nature of the 17 Sustainable Development Goals and underlying indicators of the 2030 Agenda for Sustainable Development embodies the </a:t>
            </a:r>
            <a:r>
              <a:rPr lang="en-US" sz="1600" b="1" dirty="0">
                <a:solidFill>
                  <a:srgbClr val="0984AF"/>
                </a:solidFill>
              </a:rPr>
              <a:t>need for a systemic approach </a:t>
            </a:r>
            <a:r>
              <a:rPr lang="en-US" sz="1600" dirty="0">
                <a:solidFill>
                  <a:schemeClr val="tx1"/>
                </a:solidFill>
              </a:rPr>
              <a:t>to tackling the challenges facing humanity. </a:t>
            </a:r>
          </a:p>
          <a:p>
            <a:pPr marL="0" indent="0" algn="just">
              <a:buNone/>
            </a:pPr>
            <a:r>
              <a:rPr lang="en-US" sz="1600" dirty="0">
                <a:solidFill>
                  <a:schemeClr val="tx1"/>
                </a:solidFill>
              </a:rPr>
              <a:t>Attaining </a:t>
            </a:r>
            <a:r>
              <a:rPr lang="en-US" sz="1600" b="1" dirty="0">
                <a:solidFill>
                  <a:srgbClr val="0984AF"/>
                </a:solidFill>
              </a:rPr>
              <a:t>one goal at the expense of another </a:t>
            </a:r>
            <a:r>
              <a:rPr lang="en-US" sz="1600" dirty="0">
                <a:solidFill>
                  <a:schemeClr val="tx1"/>
                </a:solidFill>
              </a:rPr>
              <a:t>is neither desirable nor sustainable</a:t>
            </a:r>
          </a:p>
          <a:p>
            <a:pPr algn="just"/>
            <a:r>
              <a:rPr lang="en-US" sz="1600" b="1" dirty="0">
                <a:solidFill>
                  <a:srgbClr val="0984AF"/>
                </a:solidFill>
              </a:rPr>
              <a:t>Progress on one goal can contribute to another</a:t>
            </a:r>
            <a:r>
              <a:rPr lang="en-US" sz="1600" dirty="0">
                <a:solidFill>
                  <a:schemeClr val="tx1"/>
                </a:solidFill>
              </a:rPr>
              <a:t>: poverty can only be eliminated through decent work and economic growth.  </a:t>
            </a:r>
          </a:p>
          <a:p>
            <a:pPr algn="just"/>
            <a:r>
              <a:rPr lang="en-US" sz="1600" b="1" dirty="0">
                <a:solidFill>
                  <a:srgbClr val="0984AF"/>
                </a:solidFill>
              </a:rPr>
              <a:t>Failure</a:t>
            </a:r>
            <a:r>
              <a:rPr lang="en-US" sz="1600" dirty="0">
                <a:solidFill>
                  <a:schemeClr val="tx1"/>
                </a:solidFill>
              </a:rPr>
              <a:t> on one goal will lead to negative progress on another</a:t>
            </a:r>
          </a:p>
          <a:p>
            <a:pPr marL="0" indent="0" algn="just">
              <a:buNone/>
            </a:pPr>
            <a:r>
              <a:rPr lang="en-US" sz="1600" b="1" dirty="0">
                <a:solidFill>
                  <a:srgbClr val="0984AF"/>
                </a:solidFill>
              </a:rPr>
              <a:t>Policymakers require new sources of data</a:t>
            </a:r>
            <a:r>
              <a:rPr lang="en-US" sz="1600" dirty="0">
                <a:solidFill>
                  <a:schemeClr val="tx1"/>
                </a:solidFill>
              </a:rPr>
              <a:t>, based on coherent statistical frameworks, that can be transformed into decision-relevant information through the application of innovative, sophisticated modelling techniques. </a:t>
            </a:r>
          </a:p>
          <a:p>
            <a:pPr marL="0" indent="0" algn="just">
              <a:buNone/>
            </a:pPr>
            <a:r>
              <a:rPr lang="en-US" sz="1600" dirty="0">
                <a:solidFill>
                  <a:schemeClr val="tx1"/>
                </a:solidFill>
              </a:rPr>
              <a:t>The use of the ecosystem accounts of the </a:t>
            </a:r>
            <a:r>
              <a:rPr lang="en-US" sz="1600" b="1" dirty="0">
                <a:solidFill>
                  <a:srgbClr val="0984AF"/>
                </a:solidFill>
              </a:rPr>
              <a:t>SEEA EEA in scenario analysis models can provide policymakers with better understanding of the interconnections</a:t>
            </a:r>
            <a:r>
              <a:rPr lang="en-US" sz="1600" dirty="0">
                <a:solidFill>
                  <a:schemeClr val="tx1"/>
                </a:solidFill>
              </a:rPr>
              <a:t> existing between society, economy and the environment, and hence lead to better decisions. </a:t>
            </a:r>
          </a:p>
          <a:p>
            <a:pPr algn="just"/>
            <a:endParaRPr lang="en-US" sz="1600" dirty="0">
              <a:solidFill>
                <a:schemeClr val="tx1"/>
              </a:solidFill>
            </a:endParaRPr>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168729" y="2431699"/>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xmlns="" id="{D1F6FBD7-27FB-4FE0-8501-47FC2DBA87A3}"/>
              </a:ext>
            </a:extLst>
          </p:cNvPr>
          <p:cNvCxnSpPr>
            <a:cxnSpLocks/>
          </p:cNvCxnSpPr>
          <p:nvPr/>
        </p:nvCxnSpPr>
        <p:spPr>
          <a:xfrm>
            <a:off x="168729" y="3857605"/>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074" name="Picture 2" descr="Vision Icon 22906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65" y="1561015"/>
            <a:ext cx="379693" cy="3796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bra Icon 886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41" y="2355108"/>
            <a:ext cx="547967" cy="5479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ata Icon 25975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24" y="3902859"/>
            <a:ext cx="420034" cy="420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exagonal interconnections Icon 26846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724" y="4961890"/>
            <a:ext cx="420034" cy="42003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7">
            <a:extLst>
              <a:ext uri="{FF2B5EF4-FFF2-40B4-BE49-F238E27FC236}">
                <a16:creationId xmlns:a16="http://schemas.microsoft.com/office/drawing/2014/main" xmlns="" id="{D1F6FBD7-27FB-4FE0-8501-47FC2DBA87A3}"/>
              </a:ext>
            </a:extLst>
          </p:cNvPr>
          <p:cNvCxnSpPr>
            <a:cxnSpLocks/>
          </p:cNvCxnSpPr>
          <p:nvPr/>
        </p:nvCxnSpPr>
        <p:spPr>
          <a:xfrm>
            <a:off x="165861" y="4803621"/>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2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50" y="1478807"/>
            <a:ext cx="7372350" cy="3308347"/>
          </a:xfrm>
        </p:spPr>
        <p:txBody>
          <a:bodyPr/>
          <a:lstStyle/>
          <a:p>
            <a:pPr marL="0" indent="0">
              <a:buNone/>
            </a:pPr>
            <a:r>
              <a:rPr lang="en-US" sz="1600" b="1" dirty="0">
                <a:solidFill>
                  <a:srgbClr val="0984AF"/>
                </a:solidFill>
              </a:rPr>
              <a:t>Scenarios</a:t>
            </a:r>
          </a:p>
          <a:p>
            <a:pPr marL="0" indent="0">
              <a:buNone/>
            </a:pPr>
            <a:endParaRPr lang="en-US" sz="1600" dirty="0">
              <a:solidFill>
                <a:srgbClr val="000000"/>
              </a:solidFill>
            </a:endParaRPr>
          </a:p>
          <a:p>
            <a:pPr marL="0" indent="0">
              <a:buNone/>
            </a:pPr>
            <a:endParaRPr lang="en-US" sz="1600" dirty="0">
              <a:solidFill>
                <a:srgbClr val="000000"/>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271503875"/>
              </p:ext>
            </p:extLst>
          </p:nvPr>
        </p:nvGraphicFramePr>
        <p:xfrm>
          <a:off x="628650" y="1946364"/>
          <a:ext cx="8292612" cy="4037483"/>
        </p:xfrm>
        <a:graphic>
          <a:graphicData uri="http://schemas.openxmlformats.org/drawingml/2006/table">
            <a:tbl>
              <a:tblPr firstRow="1" firstCol="1" bandRow="1">
                <a:tableStyleId>{5C22544A-7EE6-4342-B048-85BDC9FD1C3A}</a:tableStyleId>
              </a:tblPr>
              <a:tblGrid>
                <a:gridCol w="1013828">
                  <a:extLst>
                    <a:ext uri="{9D8B030D-6E8A-4147-A177-3AD203B41FA5}">
                      <a16:colId xmlns:a16="http://schemas.microsoft.com/office/drawing/2014/main" xmlns="" val="1623375736"/>
                    </a:ext>
                  </a:extLst>
                </a:gridCol>
                <a:gridCol w="7278784">
                  <a:extLst>
                    <a:ext uri="{9D8B030D-6E8A-4147-A177-3AD203B41FA5}">
                      <a16:colId xmlns:a16="http://schemas.microsoft.com/office/drawing/2014/main" xmlns="" val="2525284093"/>
                    </a:ext>
                  </a:extLst>
                </a:gridCol>
              </a:tblGrid>
              <a:tr h="133646">
                <a:tc>
                  <a:txBody>
                    <a:bodyPr/>
                    <a:lstStyle/>
                    <a:p>
                      <a:pPr marL="0" marR="0" algn="just">
                        <a:spcBef>
                          <a:spcPts val="0"/>
                        </a:spcBef>
                        <a:spcAft>
                          <a:spcPts val="0"/>
                        </a:spcAft>
                      </a:pPr>
                      <a:r>
                        <a:rPr lang="en-US" sz="1200" dirty="0">
                          <a:effectLst/>
                        </a:rPr>
                        <a:t>Name</a:t>
                      </a:r>
                      <a:endParaRPr lang="en-US"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200">
                          <a:effectLst/>
                        </a:rPr>
                        <a:t>Description</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489204173"/>
                  </a:ext>
                </a:extLst>
              </a:tr>
              <a:tr h="133646">
                <a:tc>
                  <a:txBody>
                    <a:bodyPr/>
                    <a:lstStyle/>
                    <a:p>
                      <a:pPr marL="0" marR="0" algn="just">
                        <a:spcBef>
                          <a:spcPts val="0"/>
                        </a:spcBef>
                        <a:spcAft>
                          <a:spcPts val="0"/>
                        </a:spcAft>
                      </a:pPr>
                      <a:r>
                        <a:rPr lang="en-US" sz="1200">
                          <a:effectLst/>
                        </a:rPr>
                        <a:t>BASE</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a:effectLst/>
                        </a:rPr>
                        <a:t>Based on business as usual trends.</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79066700"/>
                  </a:ext>
                </a:extLst>
              </a:tr>
              <a:tr h="801874">
                <a:tc>
                  <a:txBody>
                    <a:bodyPr/>
                    <a:lstStyle/>
                    <a:p>
                      <a:pPr marL="0" marR="0" algn="just">
                        <a:spcBef>
                          <a:spcPts val="0"/>
                        </a:spcBef>
                        <a:spcAft>
                          <a:spcPts val="0"/>
                        </a:spcAft>
                      </a:pPr>
                      <a:r>
                        <a:rPr lang="en-US" sz="1200">
                          <a:effectLst/>
                        </a:rPr>
                        <a:t>FOR1</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dirty="0">
                          <a:effectLst/>
                        </a:rPr>
                        <a:t>Forest plantation area is increased by 110,400 hectares to 2035.</a:t>
                      </a:r>
                    </a:p>
                    <a:p>
                      <a:pPr marL="342900" marR="0" lvl="0" indent="-342900" algn="just">
                        <a:spcBef>
                          <a:spcPts val="0"/>
                        </a:spcBef>
                        <a:spcAft>
                          <a:spcPts val="0"/>
                        </a:spcAft>
                        <a:buFont typeface="Symbol" panose="05050102010706020507" pitchFamily="18" charset="2"/>
                        <a:buChar char=""/>
                      </a:pPr>
                      <a:r>
                        <a:rPr lang="en-US" sz="1200" dirty="0">
                          <a:effectLst/>
                        </a:rPr>
                        <a:t>Total investment cost is US$285,581,699 (US$20,398,693 annually).</a:t>
                      </a:r>
                    </a:p>
                    <a:p>
                      <a:pPr marL="342900" marR="0" lvl="0" indent="-342900" algn="just">
                        <a:spcBef>
                          <a:spcPts val="0"/>
                        </a:spcBef>
                        <a:spcAft>
                          <a:spcPts val="0"/>
                        </a:spcAft>
                        <a:buFont typeface="Symbol" panose="05050102010706020507" pitchFamily="18" charset="2"/>
                        <a:buChar char=""/>
                      </a:pPr>
                      <a:r>
                        <a:rPr lang="en-US" sz="1200" dirty="0">
                          <a:effectLst/>
                        </a:rPr>
                        <a:t>Land endowment is fixed, therefore forest plantation expansion causes a reduction in land for agriculture.</a:t>
                      </a:r>
                      <a:endParaRPr lang="en-US"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37586432"/>
                  </a:ext>
                </a:extLst>
              </a:tr>
              <a:tr h="668228">
                <a:tc>
                  <a:txBody>
                    <a:bodyPr/>
                    <a:lstStyle/>
                    <a:p>
                      <a:pPr marL="0" marR="0" algn="just">
                        <a:spcBef>
                          <a:spcPts val="0"/>
                        </a:spcBef>
                        <a:spcAft>
                          <a:spcPts val="0"/>
                        </a:spcAft>
                      </a:pPr>
                      <a:r>
                        <a:rPr lang="en-US" sz="1200">
                          <a:effectLst/>
                        </a:rPr>
                        <a:t>FOR2</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a:effectLst/>
                        </a:rPr>
                        <a:t>Forest plantations increased by 110,400 hectares between 2018 and 2035.</a:t>
                      </a:r>
                    </a:p>
                    <a:p>
                      <a:pPr marL="342900" marR="0" lvl="0" indent="-342900" algn="just">
                        <a:spcBef>
                          <a:spcPts val="0"/>
                        </a:spcBef>
                        <a:spcAft>
                          <a:spcPts val="0"/>
                        </a:spcAft>
                        <a:buFont typeface="Symbol" panose="05050102010706020507" pitchFamily="18" charset="2"/>
                        <a:buChar char=""/>
                      </a:pPr>
                      <a:r>
                        <a:rPr lang="en-US" sz="1200">
                          <a:effectLst/>
                        </a:rPr>
                        <a:t>Cost of the policy is US$285,581,699.</a:t>
                      </a:r>
                    </a:p>
                    <a:p>
                      <a:pPr marL="342900" marR="0" lvl="0" indent="-342900" algn="just">
                        <a:spcBef>
                          <a:spcPts val="0"/>
                        </a:spcBef>
                        <a:spcAft>
                          <a:spcPts val="0"/>
                        </a:spcAft>
                        <a:buFont typeface="Symbol" panose="05050102010706020507" pitchFamily="18" charset="2"/>
                        <a:buChar char=""/>
                      </a:pPr>
                      <a:r>
                        <a:rPr lang="en-US" sz="1200">
                          <a:effectLst/>
                        </a:rPr>
                        <a:t>Land endowment is not fixed, so forest plantations can expand without reducing availability of agricultural land. </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505248527"/>
                  </a:ext>
                </a:extLst>
              </a:tr>
              <a:tr h="668228">
                <a:tc>
                  <a:txBody>
                    <a:bodyPr/>
                    <a:lstStyle/>
                    <a:p>
                      <a:pPr marL="0" marR="0" algn="just">
                        <a:spcBef>
                          <a:spcPts val="0"/>
                        </a:spcBef>
                        <a:spcAft>
                          <a:spcPts val="0"/>
                        </a:spcAft>
                      </a:pPr>
                      <a:r>
                        <a:rPr lang="en-US" sz="1200">
                          <a:effectLst/>
                        </a:rPr>
                        <a:t>FUEL</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dirty="0">
                          <a:effectLst/>
                        </a:rPr>
                        <a:t>Efficient </a:t>
                      </a:r>
                      <a:r>
                        <a:rPr lang="en-US" sz="1200" dirty="0" err="1">
                          <a:effectLst/>
                        </a:rPr>
                        <a:t>cookstoves</a:t>
                      </a:r>
                      <a:r>
                        <a:rPr lang="en-US" sz="1200" dirty="0">
                          <a:effectLst/>
                        </a:rPr>
                        <a:t> and kilns reduce woody biomass used by 25%.</a:t>
                      </a:r>
                    </a:p>
                    <a:p>
                      <a:pPr marL="342900" marR="0" lvl="0" indent="-342900" algn="just">
                        <a:spcBef>
                          <a:spcPts val="0"/>
                        </a:spcBef>
                        <a:spcAft>
                          <a:spcPts val="0"/>
                        </a:spcAft>
                        <a:buFont typeface="Symbol" panose="05050102010706020507" pitchFamily="18" charset="2"/>
                        <a:buChar char=""/>
                      </a:pPr>
                      <a:r>
                        <a:rPr lang="en-US" sz="1200" dirty="0">
                          <a:effectLst/>
                        </a:rPr>
                        <a:t>Rural household labor productivity is increased by 0.125% due to less work hours lost to acute respiratory diseases, eye disease and burns.</a:t>
                      </a:r>
                      <a:endParaRPr lang="en-US"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8907765"/>
                  </a:ext>
                </a:extLst>
              </a:tr>
              <a:tr h="668228">
                <a:tc>
                  <a:txBody>
                    <a:bodyPr/>
                    <a:lstStyle/>
                    <a:p>
                      <a:pPr marL="0" marR="0" algn="just">
                        <a:spcBef>
                          <a:spcPts val="0"/>
                        </a:spcBef>
                        <a:spcAft>
                          <a:spcPts val="0"/>
                        </a:spcAft>
                      </a:pPr>
                      <a:r>
                        <a:rPr lang="en-US" sz="1200">
                          <a:effectLst/>
                        </a:rPr>
                        <a:t>IRRIG</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a:effectLst/>
                        </a:rPr>
                        <a:t>85,473 ha of farmland currently cultivated without irrigation or with irrigation infrastructure in disrepair are brought into irrigated agricultural production. Irrigation will increase yields and crop values given quality improvements and seasonality of irrigated crops.</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278447597"/>
                  </a:ext>
                </a:extLst>
              </a:tr>
              <a:tr h="267291">
                <a:tc>
                  <a:txBody>
                    <a:bodyPr/>
                    <a:lstStyle/>
                    <a:p>
                      <a:pPr marL="0" marR="0" algn="just">
                        <a:spcBef>
                          <a:spcPts val="0"/>
                        </a:spcBef>
                        <a:spcAft>
                          <a:spcPts val="0"/>
                        </a:spcAft>
                      </a:pPr>
                      <a:r>
                        <a:rPr lang="en-US" sz="1200">
                          <a:effectLst/>
                        </a:rPr>
                        <a:t>FERT</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a:effectLst/>
                        </a:rPr>
                        <a:t>Increase in area and quantity of fer­tilizer applied to all cropland to 45 kg/ha/yr.</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773275300"/>
                  </a:ext>
                </a:extLst>
              </a:tr>
              <a:tr h="267291">
                <a:tc>
                  <a:txBody>
                    <a:bodyPr/>
                    <a:lstStyle/>
                    <a:p>
                      <a:pPr marL="0" marR="0" algn="just">
                        <a:spcBef>
                          <a:spcPts val="0"/>
                        </a:spcBef>
                        <a:spcAft>
                          <a:spcPts val="0"/>
                        </a:spcAft>
                      </a:pPr>
                      <a:r>
                        <a:rPr lang="en-US" sz="1200">
                          <a:effectLst/>
                        </a:rPr>
                        <a:t>COMBI1</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a:effectLst/>
                        </a:rPr>
                        <a:t>Joint implementation of FOR1, FUEL, IRRIG, and FERT.</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325100938"/>
                  </a:ext>
                </a:extLst>
              </a:tr>
              <a:tr h="267291">
                <a:tc>
                  <a:txBody>
                    <a:bodyPr/>
                    <a:lstStyle/>
                    <a:p>
                      <a:pPr marL="0" marR="0" algn="just">
                        <a:spcBef>
                          <a:spcPts val="0"/>
                        </a:spcBef>
                        <a:spcAft>
                          <a:spcPts val="0"/>
                        </a:spcAft>
                      </a:pPr>
                      <a:r>
                        <a:rPr lang="en-US" sz="1200">
                          <a:effectLst/>
                        </a:rPr>
                        <a:t>COMBI2</a:t>
                      </a:r>
                      <a:endParaRPr lang="en-US"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200" dirty="0">
                          <a:effectLst/>
                        </a:rPr>
                        <a:t>Same as COMBI1 but does not account for urban expansion.</a:t>
                      </a:r>
                      <a:endParaRPr lang="en-US"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026424503"/>
                  </a:ext>
                </a:extLst>
              </a:tr>
            </a:tbl>
          </a:graphicData>
        </a:graphic>
      </p:graphicFrame>
      <p:pic>
        <p:nvPicPr>
          <p:cNvPr id="6" name="Picture 2" descr="Scenarios Icon 1561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599193"/>
            <a:ext cx="473075" cy="47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35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49" y="1478807"/>
            <a:ext cx="8304335" cy="3308347"/>
          </a:xfrm>
        </p:spPr>
        <p:txBody>
          <a:bodyPr/>
          <a:lstStyle/>
          <a:p>
            <a:pPr marL="0" indent="0">
              <a:buNone/>
            </a:pPr>
            <a:r>
              <a:rPr lang="en-US" sz="1600" b="1" dirty="0">
                <a:solidFill>
                  <a:srgbClr val="0984AF"/>
                </a:solidFill>
              </a:rPr>
              <a:t>Results of the analysis</a:t>
            </a:r>
          </a:p>
          <a:p>
            <a:pPr marL="0" indent="0">
              <a:buNone/>
            </a:pPr>
            <a:r>
              <a:rPr lang="en-US" sz="1600" dirty="0"/>
              <a:t>The FERT and COMBI scenarios are the greatest “winners” for economic growth. </a:t>
            </a:r>
          </a:p>
          <a:p>
            <a:pPr marL="0" indent="0">
              <a:buNone/>
            </a:pPr>
            <a:r>
              <a:rPr lang="en-US" sz="1600" dirty="0"/>
              <a:t>From an ecosystem services perspective, the FOR and COMBI scenarios, which help reverse a 25-year trend of forest loss in Rwanda, provide the greatest gains. </a:t>
            </a:r>
          </a:p>
          <a:p>
            <a:pPr marL="0" indent="0">
              <a:buNone/>
            </a:pPr>
            <a:r>
              <a:rPr lang="en-US" sz="1600" dirty="0"/>
              <a:t>Of these, the FOR scenarios yield re­ductions in nutrient export while when combined with fertilization in the COMBI scenarios, the net effect is an increase in nutrient export, though to a lesser degree than the FERT scenario.</a:t>
            </a:r>
            <a:endParaRPr lang="en-US" sz="1600" dirty="0">
              <a:solidFill>
                <a:srgbClr val="000000"/>
              </a:solidFill>
            </a:endParaRPr>
          </a:p>
          <a:p>
            <a:pPr marL="0" indent="0">
              <a:buNone/>
            </a:pPr>
            <a:endParaRPr lang="en-US" sz="1600" dirty="0">
              <a:solidFill>
                <a:srgbClr val="000000"/>
              </a:solidFill>
            </a:endParaRPr>
          </a:p>
        </p:txBody>
      </p:sp>
      <p:sp>
        <p:nvSpPr>
          <p:cNvPr id="18" name="Rectangle 14"/>
          <p:cNvSpPr>
            <a:spLocks noChangeArrowheads="1"/>
          </p:cNvSpPr>
          <p:nvPr/>
        </p:nvSpPr>
        <p:spPr bwMode="auto">
          <a:xfrm>
            <a:off x="628650" y="2312124"/>
            <a:ext cx="9646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ggetto 18"/>
          <p:cNvGraphicFramePr>
            <a:graphicFrameLocks noChangeAspect="1"/>
          </p:cNvGraphicFramePr>
          <p:nvPr>
            <p:extLst>
              <p:ext uri="{D42A27DB-BD31-4B8C-83A1-F6EECF244321}">
                <p14:modId xmlns:p14="http://schemas.microsoft.com/office/powerpoint/2010/main" val="1611333817"/>
              </p:ext>
            </p:extLst>
          </p:nvPr>
        </p:nvGraphicFramePr>
        <p:xfrm>
          <a:off x="723168" y="3911607"/>
          <a:ext cx="7820407" cy="1985555"/>
        </p:xfrm>
        <a:graphic>
          <a:graphicData uri="http://schemas.openxmlformats.org/presentationml/2006/ole">
            <mc:AlternateContent xmlns:mc="http://schemas.openxmlformats.org/markup-compatibility/2006">
              <mc:Choice xmlns:v="urn:schemas-microsoft-com:vml" Requires="v">
                <p:oleObj spid="_x0000_s2119" name="Foglio di lavoro" r:id="rId4" imgW="6095837" imgH="1576485" progId="Excel.Sheet.12">
                  <p:embed/>
                </p:oleObj>
              </mc:Choice>
              <mc:Fallback>
                <p:oleObj name="Foglio di lavoro" r:id="rId4" imgW="6095837" imgH="1576485" progId="Excel.Sheet.1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68" y="3911607"/>
                        <a:ext cx="7820407" cy="1985555"/>
                      </a:xfrm>
                      <a:prstGeom prst="rect">
                        <a:avLst/>
                      </a:prstGeom>
                      <a:noFill/>
                    </p:spPr>
                  </p:pic>
                </p:oleObj>
              </mc:Fallback>
            </mc:AlternateContent>
          </a:graphicData>
        </a:graphic>
      </p:graphicFrame>
      <p:pic>
        <p:nvPicPr>
          <p:cNvPr id="6" name="Picture 2" descr="result Icon 34053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51" y="1584015"/>
            <a:ext cx="454799" cy="454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1575" y="6119336"/>
            <a:ext cx="4572000" cy="738664"/>
          </a:xfrm>
          <a:prstGeom prst="rect">
            <a:avLst/>
          </a:prstGeom>
        </p:spPr>
        <p:txBody>
          <a:bodyPr>
            <a:spAutoFit/>
          </a:bodyPr>
          <a:lstStyle/>
          <a:p>
            <a:pPr algn="r"/>
            <a:r>
              <a:rPr lang="en-US" sz="1400" dirty="0">
                <a:latin typeface="Times New Roman" panose="02020603050405020304" pitchFamily="18" charset="0"/>
                <a:ea typeface="Times New Roman" panose="02020603050405020304" pitchFamily="18" charset="0"/>
              </a:rPr>
              <a:t>Impacts of different scenarios analyzed by the IEEM+ESM platform: difference relative to the baseline scenario in 2035, in million USD (O. Banerjee et al., In press).</a:t>
            </a:r>
            <a:endParaRPr lang="en-US" sz="1400" dirty="0"/>
          </a:p>
        </p:txBody>
      </p:sp>
    </p:spTree>
    <p:extLst>
      <p:ext uri="{BB962C8B-B14F-4D97-AF65-F5344CB8AC3E}">
        <p14:creationId xmlns:p14="http://schemas.microsoft.com/office/powerpoint/2010/main" val="1827408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50" y="1478807"/>
            <a:ext cx="7372350" cy="3308347"/>
          </a:xfrm>
        </p:spPr>
        <p:txBody>
          <a:bodyPr/>
          <a:lstStyle/>
          <a:p>
            <a:pPr marL="0" indent="0">
              <a:buNone/>
            </a:pPr>
            <a:r>
              <a:rPr lang="en-US" sz="1600" b="1" dirty="0">
                <a:solidFill>
                  <a:srgbClr val="0984AF"/>
                </a:solidFill>
              </a:rPr>
              <a:t>Potential contribution of SEEA-EEA to the case study </a:t>
            </a:r>
          </a:p>
          <a:p>
            <a:r>
              <a:rPr lang="en-US" sz="1600" dirty="0">
                <a:solidFill>
                  <a:srgbClr val="000000"/>
                </a:solidFill>
              </a:rPr>
              <a:t>The modeling approach considers the relationship existing between economic activity and land use. </a:t>
            </a:r>
          </a:p>
          <a:p>
            <a:r>
              <a:rPr lang="en-US" sz="1600" dirty="0">
                <a:solidFill>
                  <a:srgbClr val="000000"/>
                </a:solidFill>
              </a:rPr>
              <a:t>Ecosystem condition and ES accounts could be added, leading to the economic valuation of ecosystem services (either model-based or estimated with ES monetary accounts). </a:t>
            </a:r>
          </a:p>
          <a:p>
            <a:r>
              <a:rPr lang="en-US" sz="1600" dirty="0">
                <a:solidFill>
                  <a:srgbClr val="000000"/>
                </a:solidFill>
              </a:rPr>
              <a:t>Some of these ES are modeled, but not valued monetarily because of the absence of a market price. </a:t>
            </a:r>
          </a:p>
          <a:p>
            <a:r>
              <a:rPr lang="en-US" sz="1600" dirty="0">
                <a:solidFill>
                  <a:srgbClr val="000000"/>
                </a:solidFill>
              </a:rPr>
              <a:t>With the availability of the economic valuation of ES, these economic values could be used as input in the GCE model. </a:t>
            </a:r>
          </a:p>
          <a:p>
            <a:r>
              <a:rPr lang="en-US" sz="1600" dirty="0">
                <a:solidFill>
                  <a:srgbClr val="000000"/>
                </a:solidFill>
              </a:rPr>
              <a:t>This would improve the economic assessment, possibly considering other economic losses resulting from the loss of ecosystem services (beyond land), and approximating an assessment of the societal value of intervention options.</a:t>
            </a: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p:txBody>
      </p:sp>
      <p:sp>
        <p:nvSpPr>
          <p:cNvPr id="18" name="Rectangle 14"/>
          <p:cNvSpPr>
            <a:spLocks noChangeArrowheads="1"/>
          </p:cNvSpPr>
          <p:nvPr/>
        </p:nvSpPr>
        <p:spPr bwMode="auto">
          <a:xfrm>
            <a:off x="628650" y="2312124"/>
            <a:ext cx="9646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2" descr="support Icon 11565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478807"/>
            <a:ext cx="473075" cy="47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15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a:t>Deforestation and development planning in Rwanda</a:t>
            </a:r>
            <a:endParaRPr lang="en-US" dirty="0"/>
          </a:p>
        </p:txBody>
      </p:sp>
      <p:sp>
        <p:nvSpPr>
          <p:cNvPr id="4" name="Segnaposto testo 2"/>
          <p:cNvSpPr>
            <a:spLocks noGrp="1"/>
          </p:cNvSpPr>
          <p:nvPr>
            <p:ph type="body" sz="quarter" idx="13"/>
          </p:nvPr>
        </p:nvSpPr>
        <p:spPr>
          <a:xfrm>
            <a:off x="628650" y="1478807"/>
            <a:ext cx="7372350" cy="3308347"/>
          </a:xfrm>
        </p:spPr>
        <p:txBody>
          <a:bodyPr/>
          <a:lstStyle/>
          <a:p>
            <a:pPr marL="0" indent="0">
              <a:buNone/>
            </a:pPr>
            <a:r>
              <a:rPr lang="en-US" sz="1600" b="1" dirty="0">
                <a:solidFill>
                  <a:srgbClr val="0984AF"/>
                </a:solidFill>
              </a:rPr>
              <a:t>Potential contribution of SEEA-EEA to the case study </a:t>
            </a: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p:txBody>
      </p:sp>
      <p:sp>
        <p:nvSpPr>
          <p:cNvPr id="18" name="Rectangle 14"/>
          <p:cNvSpPr>
            <a:spLocks noChangeArrowheads="1"/>
          </p:cNvSpPr>
          <p:nvPr/>
        </p:nvSpPr>
        <p:spPr bwMode="auto">
          <a:xfrm>
            <a:off x="628650" y="2312124"/>
            <a:ext cx="9646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2" descr="support Icon 11565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478807"/>
            <a:ext cx="473075" cy="473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943974081"/>
              </p:ext>
            </p:extLst>
          </p:nvPr>
        </p:nvGraphicFramePr>
        <p:xfrm>
          <a:off x="155575" y="2095708"/>
          <a:ext cx="8800854" cy="4460061"/>
        </p:xfrm>
        <a:graphic>
          <a:graphicData uri="http://schemas.openxmlformats.org/drawingml/2006/table">
            <a:tbl>
              <a:tblPr firstRow="1" firstCol="1" bandRow="1">
                <a:tableStyleId>{1FECB4D8-DB02-4DC6-A0A2-4F2EBAE1DC90}</a:tableStyleId>
              </a:tblPr>
              <a:tblGrid>
                <a:gridCol w="1759782">
                  <a:extLst>
                    <a:ext uri="{9D8B030D-6E8A-4147-A177-3AD203B41FA5}">
                      <a16:colId xmlns:a16="http://schemas.microsoft.com/office/drawing/2014/main" xmlns="" val="20000"/>
                    </a:ext>
                  </a:extLst>
                </a:gridCol>
                <a:gridCol w="1759782">
                  <a:extLst>
                    <a:ext uri="{9D8B030D-6E8A-4147-A177-3AD203B41FA5}">
                      <a16:colId xmlns:a16="http://schemas.microsoft.com/office/drawing/2014/main" xmlns="" val="20001"/>
                    </a:ext>
                  </a:extLst>
                </a:gridCol>
                <a:gridCol w="1760754">
                  <a:extLst>
                    <a:ext uri="{9D8B030D-6E8A-4147-A177-3AD203B41FA5}">
                      <a16:colId xmlns:a16="http://schemas.microsoft.com/office/drawing/2014/main" xmlns="" val="20002"/>
                    </a:ext>
                  </a:extLst>
                </a:gridCol>
                <a:gridCol w="1759782">
                  <a:extLst>
                    <a:ext uri="{9D8B030D-6E8A-4147-A177-3AD203B41FA5}">
                      <a16:colId xmlns:a16="http://schemas.microsoft.com/office/drawing/2014/main" xmlns="" val="20003"/>
                    </a:ext>
                  </a:extLst>
                </a:gridCol>
                <a:gridCol w="1760754">
                  <a:extLst>
                    <a:ext uri="{9D8B030D-6E8A-4147-A177-3AD203B41FA5}">
                      <a16:colId xmlns:a16="http://schemas.microsoft.com/office/drawing/2014/main" xmlns="" val="20004"/>
                    </a:ext>
                  </a:extLst>
                </a:gridCol>
              </a:tblGrid>
              <a:tr h="276849">
                <a:tc>
                  <a:txBody>
                    <a:bodyPr/>
                    <a:lstStyle/>
                    <a:p>
                      <a:pPr marL="0" marR="0" algn="ctr">
                        <a:lnSpc>
                          <a:spcPct val="115000"/>
                        </a:lnSpc>
                        <a:spcBef>
                          <a:spcPts val="0"/>
                        </a:spcBef>
                        <a:spcAft>
                          <a:spcPts val="600"/>
                        </a:spcAft>
                      </a:pPr>
                      <a:r>
                        <a:rPr lang="en-US" sz="1100">
                          <a:effectLst/>
                        </a:rPr>
                        <a:t>Ecosystem extent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gn="ctr">
                        <a:lnSpc>
                          <a:spcPct val="115000"/>
                        </a:lnSpc>
                        <a:spcBef>
                          <a:spcPts val="0"/>
                        </a:spcBef>
                        <a:spcAft>
                          <a:spcPts val="600"/>
                        </a:spcAft>
                      </a:pPr>
                      <a:r>
                        <a:rPr lang="en-US" sz="1100">
                          <a:effectLst/>
                        </a:rPr>
                        <a:t>Ecosystem condition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gn="ctr">
                        <a:lnSpc>
                          <a:spcPct val="115000"/>
                        </a:lnSpc>
                        <a:spcBef>
                          <a:spcPts val="0"/>
                        </a:spcBef>
                        <a:spcAft>
                          <a:spcPts val="600"/>
                        </a:spcAft>
                      </a:pPr>
                      <a:r>
                        <a:rPr lang="en-US" sz="1100">
                          <a:effectLst/>
                        </a:rPr>
                        <a:t>ES supply and use, physical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gn="ctr">
                        <a:lnSpc>
                          <a:spcPct val="115000"/>
                        </a:lnSpc>
                        <a:spcBef>
                          <a:spcPts val="0"/>
                        </a:spcBef>
                        <a:spcAft>
                          <a:spcPts val="600"/>
                        </a:spcAft>
                      </a:pPr>
                      <a:r>
                        <a:rPr lang="en-US" sz="1100">
                          <a:effectLst/>
                        </a:rPr>
                        <a:t>ES supply and use, monetary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gn="ctr">
                        <a:lnSpc>
                          <a:spcPct val="115000"/>
                        </a:lnSpc>
                        <a:spcBef>
                          <a:spcPts val="0"/>
                        </a:spcBef>
                        <a:spcAft>
                          <a:spcPts val="600"/>
                        </a:spcAft>
                      </a:pPr>
                      <a:r>
                        <a:rPr lang="en-US" sz="1100">
                          <a:effectLst/>
                        </a:rPr>
                        <a:t>Thematic accounts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extLst>
                  <a:ext uri="{0D108BD9-81ED-4DB2-BD59-A6C34878D82A}">
                    <a16:rowId xmlns:a16="http://schemas.microsoft.com/office/drawing/2014/main" xmlns="" val="10000"/>
                  </a:ext>
                </a:extLst>
              </a:tr>
              <a:tr h="4074489">
                <a:tc>
                  <a:txBody>
                    <a:bodyPr/>
                    <a:lstStyle/>
                    <a:p>
                      <a:pPr marL="0" marR="0">
                        <a:lnSpc>
                          <a:spcPct val="115000"/>
                        </a:lnSpc>
                        <a:spcBef>
                          <a:spcPts val="0"/>
                        </a:spcBef>
                        <a:spcAft>
                          <a:spcPts val="600"/>
                        </a:spcAft>
                      </a:pPr>
                      <a:r>
                        <a:rPr lang="en-US" sz="1100" b="0" dirty="0">
                          <a:effectLst/>
                        </a:rPr>
                        <a:t>Required to better estimate the impact of land cover change on ecosystem services.</a:t>
                      </a:r>
                      <a:endParaRPr lang="en-US" sz="1200" b="0" dirty="0">
                        <a:effectLst/>
                      </a:endParaRPr>
                    </a:p>
                    <a:p>
                      <a:pPr marL="0" marR="0">
                        <a:lnSpc>
                          <a:spcPct val="115000"/>
                        </a:lnSpc>
                        <a:spcBef>
                          <a:spcPts val="0"/>
                        </a:spcBef>
                        <a:spcAft>
                          <a:spcPts val="0"/>
                        </a:spcAft>
                      </a:pPr>
                      <a:r>
                        <a:rPr lang="en-US" sz="1100" b="0" dirty="0">
                          <a:effectLst/>
                        </a:rPr>
                        <a:t> </a:t>
                      </a:r>
                      <a:endParaRPr lang="en-US" sz="1200" b="0" dirty="0">
                        <a:effectLst/>
                      </a:endParaRPr>
                    </a:p>
                    <a:p>
                      <a:pPr marL="0" marR="0">
                        <a:lnSpc>
                          <a:spcPct val="115000"/>
                        </a:lnSpc>
                        <a:spcBef>
                          <a:spcPts val="0"/>
                        </a:spcBef>
                        <a:spcAft>
                          <a:spcPts val="0"/>
                        </a:spcAft>
                      </a:pPr>
                      <a:r>
                        <a:rPr lang="en-US" sz="1100" b="0" dirty="0">
                          <a:effectLst/>
                        </a:rPr>
                        <a:t> </a:t>
                      </a:r>
                      <a:endParaRPr lang="en-US" sz="1200" b="0" dirty="0">
                        <a:effectLst/>
                      </a:endParaRPr>
                    </a:p>
                    <a:p>
                      <a:pPr marL="0" marR="0">
                        <a:lnSpc>
                          <a:spcPct val="115000"/>
                        </a:lnSpc>
                        <a:spcBef>
                          <a:spcPts val="0"/>
                        </a:spcBef>
                        <a:spcAft>
                          <a:spcPts val="0"/>
                        </a:spcAft>
                      </a:pPr>
                      <a:r>
                        <a:rPr lang="en-US" sz="1100" b="0" dirty="0">
                          <a:effectLst/>
                        </a:rPr>
                        <a:t>Indicators: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Temperate tropical lowland rainforests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Temperate tropical montane rainforest</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Temperate tropical dry forests and shrubs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Plantations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Croplands</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Pastures </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Settlement land</a:t>
                      </a:r>
                      <a:endParaRPr lang="en-US" sz="1200" b="0" dirty="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b="0" dirty="0">
                          <a:effectLst/>
                        </a:rPr>
                        <a:t>Roads</a:t>
                      </a:r>
                      <a:endParaRPr lang="en-US" sz="12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nSpc>
                          <a:spcPct val="115000"/>
                        </a:lnSpc>
                        <a:spcBef>
                          <a:spcPts val="0"/>
                        </a:spcBef>
                        <a:spcAft>
                          <a:spcPts val="600"/>
                        </a:spcAft>
                      </a:pPr>
                      <a:r>
                        <a:rPr lang="en-US" sz="1100">
                          <a:effectLst/>
                        </a:rPr>
                        <a:t>Required to improve the calculation of ES provisioning and for the estimation of habitat quality.</a:t>
                      </a:r>
                      <a:endParaRPr lang="en-US" sz="1200">
                        <a:effectLst/>
                      </a:endParaRPr>
                    </a:p>
                    <a:p>
                      <a:pPr marL="0" marR="0">
                        <a:lnSpc>
                          <a:spcPct val="115000"/>
                        </a:lnSpc>
                        <a:spcBef>
                          <a:spcPts val="0"/>
                        </a:spcBef>
                        <a:spcAft>
                          <a:spcPts val="0"/>
                        </a:spcAft>
                      </a:pPr>
                      <a:r>
                        <a:rPr lang="en-US" sz="1100">
                          <a:effectLst/>
                        </a:rPr>
                        <a:t> </a:t>
                      </a:r>
                      <a:endParaRPr lang="en-US" sz="1200">
                        <a:effectLst/>
                      </a:endParaRPr>
                    </a:p>
                    <a:p>
                      <a:pPr marL="0" marR="0">
                        <a:lnSpc>
                          <a:spcPct val="115000"/>
                        </a:lnSpc>
                        <a:spcBef>
                          <a:spcPts val="0"/>
                        </a:spcBef>
                        <a:spcAft>
                          <a:spcPts val="0"/>
                        </a:spcAft>
                      </a:pPr>
                      <a:r>
                        <a:rPr lang="en-US" sz="1100">
                          <a:effectLst/>
                        </a:rPr>
                        <a:t>Indicators: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Biomass of natural forest </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Species abundance index</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Living plant index</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Nutrient concentrations (N)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Nutrient concentrations (P)</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Habitat quality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nSpc>
                          <a:spcPct val="115000"/>
                        </a:lnSpc>
                        <a:spcBef>
                          <a:spcPts val="0"/>
                        </a:spcBef>
                        <a:spcAft>
                          <a:spcPts val="600"/>
                        </a:spcAft>
                      </a:pPr>
                      <a:r>
                        <a:rPr lang="en-US" sz="1100">
                          <a:effectLst/>
                        </a:rPr>
                        <a:t>Required to expand the list of ES quantified with InVEST, better parametrize the model.</a:t>
                      </a:r>
                      <a:endParaRPr lang="en-US" sz="1200">
                        <a:effectLst/>
                      </a:endParaRPr>
                    </a:p>
                    <a:p>
                      <a:pPr marL="0" marR="0">
                        <a:lnSpc>
                          <a:spcPct val="115000"/>
                        </a:lnSpc>
                        <a:spcBef>
                          <a:spcPts val="0"/>
                        </a:spcBef>
                        <a:spcAft>
                          <a:spcPts val="0"/>
                        </a:spcAft>
                      </a:pPr>
                      <a:r>
                        <a:rPr lang="en-US" sz="1100">
                          <a:effectLst/>
                        </a:rPr>
                        <a:t> </a:t>
                      </a:r>
                      <a:endParaRPr lang="en-US" sz="1200">
                        <a:effectLst/>
                      </a:endParaRPr>
                    </a:p>
                    <a:p>
                      <a:pPr marL="0" marR="0">
                        <a:lnSpc>
                          <a:spcPct val="115000"/>
                        </a:lnSpc>
                        <a:spcBef>
                          <a:spcPts val="0"/>
                        </a:spcBef>
                        <a:spcAft>
                          <a:spcPts val="0"/>
                        </a:spcAft>
                      </a:pPr>
                      <a:r>
                        <a:rPr lang="en-US" sz="1100">
                          <a:effectLst/>
                        </a:rPr>
                        <a:t>Indicators: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Carbon retention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Soil retention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Crop provisioning</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Timber provisioning</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Water regulation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Water purification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Species appreciation services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Nursery population and habitat maintenance services</a:t>
                      </a:r>
                      <a:endParaRPr lang="en-US" sz="1200">
                        <a:effectLst/>
                      </a:endParaRPr>
                    </a:p>
                    <a:p>
                      <a:pPr marL="0" marR="0">
                        <a:lnSpc>
                          <a:spcPct val="115000"/>
                        </a:lnSpc>
                        <a:spcBef>
                          <a:spcPts val="0"/>
                        </a:spcBef>
                        <a:spcAft>
                          <a:spcPts val="600"/>
                        </a:spcAft>
                      </a:pPr>
                      <a:r>
                        <a:rPr lang="en-US" sz="11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nSpc>
                          <a:spcPct val="115000"/>
                        </a:lnSpc>
                        <a:spcBef>
                          <a:spcPts val="0"/>
                        </a:spcBef>
                        <a:spcAft>
                          <a:spcPts val="600"/>
                        </a:spcAft>
                      </a:pPr>
                      <a:r>
                        <a:rPr lang="en-US" sz="1100">
                          <a:effectLst/>
                        </a:rPr>
                        <a:t>Necessary to assess the economic impact of ES provisioning, and the viability of proposed policy options.</a:t>
                      </a:r>
                      <a:endParaRPr lang="en-US" sz="1200">
                        <a:effectLst/>
                      </a:endParaRPr>
                    </a:p>
                    <a:p>
                      <a:pPr marL="0" marR="0">
                        <a:lnSpc>
                          <a:spcPct val="115000"/>
                        </a:lnSpc>
                        <a:spcBef>
                          <a:spcPts val="0"/>
                        </a:spcBef>
                        <a:spcAft>
                          <a:spcPts val="0"/>
                        </a:spcAft>
                      </a:pPr>
                      <a:r>
                        <a:rPr lang="en-US" sz="1100">
                          <a:effectLst/>
                        </a:rPr>
                        <a:t>Indicators:</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carbon </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crop provisioning</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water supply and purification</a:t>
                      </a:r>
                      <a:endParaRPr lang="en-US" sz="1200">
                        <a:effectLst/>
                      </a:endParaRPr>
                    </a:p>
                    <a:p>
                      <a:pPr marL="342900" marR="0" lvl="0" indent="-342900">
                        <a:lnSpc>
                          <a:spcPct val="115000"/>
                        </a:lnSpc>
                        <a:spcBef>
                          <a:spcPts val="0"/>
                        </a:spcBef>
                        <a:spcAft>
                          <a:spcPts val="0"/>
                        </a:spcAft>
                        <a:buFont typeface="Times New Roman" panose="02020603050405020304" pitchFamily="18" charset="0"/>
                        <a:buChar char="-"/>
                      </a:pPr>
                      <a:r>
                        <a:rPr lang="en-US" sz="1100">
                          <a:effectLst/>
                        </a:rPr>
                        <a:t>Value of tourism activity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tc>
                  <a:txBody>
                    <a:bodyPr/>
                    <a:lstStyle/>
                    <a:p>
                      <a:pPr marL="0" marR="0">
                        <a:lnSpc>
                          <a:spcPct val="115000"/>
                        </a:lnSpc>
                        <a:spcBef>
                          <a:spcPts val="0"/>
                        </a:spcBef>
                        <a:spcAft>
                          <a:spcPts val="600"/>
                        </a:spcAft>
                      </a:pPr>
                      <a:r>
                        <a:rPr lang="en-US" sz="1100" dirty="0">
                          <a:effectLst/>
                        </a:rPr>
                        <a:t>Relevant for the assessment of ES that affect economic activity (e.g. water)</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66" marR="54166"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60353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4:</a:t>
            </a:r>
            <a:br>
              <a:rPr lang="en-US" dirty="0"/>
            </a:br>
            <a:r>
              <a:rPr lang="en-US" dirty="0" smtClean="0"/>
              <a:t>Steps to follow for your own assessment!</a:t>
            </a:r>
            <a:endParaRPr lang="en-US" dirty="0"/>
          </a:p>
        </p:txBody>
      </p:sp>
    </p:spTree>
    <p:extLst>
      <p:ext uri="{BB962C8B-B14F-4D97-AF65-F5344CB8AC3E}">
        <p14:creationId xmlns:p14="http://schemas.microsoft.com/office/powerpoint/2010/main" val="3180132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9" name="Group 65"/>
          <p:cNvGrpSpPr>
            <a:grpSpLocks/>
          </p:cNvGrpSpPr>
          <p:nvPr/>
        </p:nvGrpSpPr>
        <p:grpSpPr bwMode="auto">
          <a:xfrm>
            <a:off x="606425" y="1601788"/>
            <a:ext cx="8931275" cy="4521200"/>
            <a:chOff x="357158" y="1857364"/>
            <a:chExt cx="8930606" cy="4520264"/>
          </a:xfrm>
        </p:grpSpPr>
        <p:sp>
          <p:nvSpPr>
            <p:cNvPr id="116741" name="TextBox 8"/>
            <p:cNvSpPr txBox="1">
              <a:spLocks noChangeArrowheads="1"/>
            </p:cNvSpPr>
            <p:nvPr/>
          </p:nvSpPr>
          <p:spPr bwMode="auto">
            <a:xfrm>
              <a:off x="2786050" y="1857364"/>
              <a:ext cx="3571900" cy="67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rabicPeriod"/>
              </a:pPr>
              <a:r>
                <a:rPr lang="en-ZA" sz="2000">
                  <a:latin typeface="Calibri" charset="0"/>
                  <a:cs typeface="Arial" charset="0"/>
                </a:rPr>
                <a:t>Problem formulation </a:t>
              </a:r>
            </a:p>
            <a:p>
              <a:pPr eaLnBrk="1" hangingPunct="1"/>
              <a:endParaRPr lang="en-ZA" sz="1800">
                <a:latin typeface="Calibri" charset="0"/>
                <a:cs typeface="Arial" charset="0"/>
              </a:endParaRPr>
            </a:p>
          </p:txBody>
        </p:sp>
        <p:sp>
          <p:nvSpPr>
            <p:cNvPr id="116742" name="TextBox 10"/>
            <p:cNvSpPr txBox="1">
              <a:spLocks noChangeArrowheads="1"/>
            </p:cNvSpPr>
            <p:nvPr/>
          </p:nvSpPr>
          <p:spPr bwMode="auto">
            <a:xfrm>
              <a:off x="357158" y="3106822"/>
              <a:ext cx="3286148" cy="98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ZA" sz="2000">
                  <a:latin typeface="Calibri" charset="0"/>
                  <a:cs typeface="Arial" charset="0"/>
                </a:rPr>
                <a:t>5. Policy formulation</a:t>
              </a:r>
            </a:p>
            <a:p>
              <a:pPr eaLnBrk="1" hangingPunct="1"/>
              <a:r>
                <a:rPr lang="en-ZA" sz="2000">
                  <a:latin typeface="Calibri" charset="0"/>
                  <a:cs typeface="Arial" charset="0"/>
                </a:rPr>
                <a:t>    and testing </a:t>
              </a:r>
            </a:p>
            <a:p>
              <a:pPr eaLnBrk="1" hangingPunct="1"/>
              <a:endParaRPr lang="en-ZA" sz="1800">
                <a:latin typeface="Calibri" charset="0"/>
                <a:cs typeface="Arial" charset="0"/>
              </a:endParaRPr>
            </a:p>
          </p:txBody>
        </p:sp>
        <p:sp>
          <p:nvSpPr>
            <p:cNvPr id="116743" name="TextBox 11"/>
            <p:cNvSpPr txBox="1">
              <a:spLocks noChangeArrowheads="1"/>
            </p:cNvSpPr>
            <p:nvPr/>
          </p:nvSpPr>
          <p:spPr bwMode="auto">
            <a:xfrm>
              <a:off x="6001616" y="3106822"/>
              <a:ext cx="3286148" cy="67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ZA" sz="2000">
                  <a:latin typeface="Calibri" charset="0"/>
                  <a:cs typeface="Arial" charset="0"/>
                </a:rPr>
                <a:t>2. Conceptualization</a:t>
              </a:r>
            </a:p>
            <a:p>
              <a:pPr eaLnBrk="1" hangingPunct="1"/>
              <a:endParaRPr lang="en-ZA" sz="1800">
                <a:latin typeface="Calibri" charset="0"/>
                <a:cs typeface="Arial" charset="0"/>
              </a:endParaRPr>
            </a:p>
          </p:txBody>
        </p:sp>
        <p:sp>
          <p:nvSpPr>
            <p:cNvPr id="116744" name="TextBox 12"/>
            <p:cNvSpPr txBox="1">
              <a:spLocks noChangeArrowheads="1"/>
            </p:cNvSpPr>
            <p:nvPr/>
          </p:nvSpPr>
          <p:spPr bwMode="auto">
            <a:xfrm>
              <a:off x="6001616" y="5392838"/>
              <a:ext cx="3286148" cy="98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ZA" sz="1800">
                  <a:latin typeface="Calibri" charset="0"/>
                  <a:cs typeface="Arial" charset="0"/>
                </a:rPr>
                <a:t>3</a:t>
              </a:r>
              <a:r>
                <a:rPr lang="en-ZA" sz="2000">
                  <a:latin typeface="Calibri" charset="0"/>
                  <a:cs typeface="Arial" charset="0"/>
                </a:rPr>
                <a:t>. Formal model </a:t>
              </a:r>
            </a:p>
            <a:p>
              <a:pPr eaLnBrk="1" hangingPunct="1"/>
              <a:r>
                <a:rPr lang="en-ZA" sz="2000">
                  <a:latin typeface="Calibri" charset="0"/>
                  <a:cs typeface="Arial" charset="0"/>
                </a:rPr>
                <a:t>	building</a:t>
              </a:r>
            </a:p>
            <a:p>
              <a:pPr eaLnBrk="1" hangingPunct="1"/>
              <a:endParaRPr lang="en-ZA" sz="1800">
                <a:latin typeface="Calibri" charset="0"/>
                <a:cs typeface="Arial" charset="0"/>
              </a:endParaRPr>
            </a:p>
          </p:txBody>
        </p:sp>
        <p:sp>
          <p:nvSpPr>
            <p:cNvPr id="116745" name="TextBox 13"/>
            <p:cNvSpPr txBox="1">
              <a:spLocks noChangeArrowheads="1"/>
            </p:cNvSpPr>
            <p:nvPr/>
          </p:nvSpPr>
          <p:spPr bwMode="auto">
            <a:xfrm>
              <a:off x="500034" y="5464276"/>
              <a:ext cx="3286148" cy="67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ZA" sz="2000">
                  <a:latin typeface="Calibri" charset="0"/>
                  <a:cs typeface="Arial" charset="0"/>
                </a:rPr>
                <a:t>4. Model testing </a:t>
              </a:r>
            </a:p>
            <a:p>
              <a:pPr eaLnBrk="1" hangingPunct="1"/>
              <a:endParaRPr lang="en-ZA" sz="1800">
                <a:latin typeface="Calibri" charset="0"/>
                <a:cs typeface="Arial" charset="0"/>
              </a:endParaRPr>
            </a:p>
          </p:txBody>
        </p:sp>
        <p:grpSp>
          <p:nvGrpSpPr>
            <p:cNvPr id="116746" name="Group 48"/>
            <p:cNvGrpSpPr>
              <a:grpSpLocks/>
            </p:cNvGrpSpPr>
            <p:nvPr/>
          </p:nvGrpSpPr>
          <p:grpSpPr bwMode="auto">
            <a:xfrm>
              <a:off x="1357208" y="2071673"/>
              <a:ext cx="1214347" cy="1071551"/>
              <a:chOff x="1357208" y="2071673"/>
              <a:chExt cx="1214347" cy="1071551"/>
            </a:xfrm>
          </p:grpSpPr>
          <p:cxnSp>
            <p:nvCxnSpPr>
              <p:cNvPr id="20" name="Straight Connector 19"/>
              <p:cNvCxnSpPr/>
              <p:nvPr/>
            </p:nvCxnSpPr>
            <p:spPr>
              <a:xfrm rot="5400000" flipH="1" flipV="1">
                <a:off x="821537" y="2607303"/>
                <a:ext cx="1071341" cy="0"/>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357208" y="2071632"/>
                <a:ext cx="1214347" cy="1588"/>
              </a:xfrm>
              <a:prstGeom prst="straightConnector1">
                <a:avLst/>
              </a:prstGeom>
              <a:ln w="50800">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grpSp>
          <p:nvGrpSpPr>
            <p:cNvPr id="116747" name="Group 49"/>
            <p:cNvGrpSpPr>
              <a:grpSpLocks/>
            </p:cNvGrpSpPr>
            <p:nvPr/>
          </p:nvGrpSpPr>
          <p:grpSpPr bwMode="auto">
            <a:xfrm>
              <a:off x="6001885" y="2071673"/>
              <a:ext cx="1144502" cy="1000113"/>
              <a:chOff x="5715277" y="2071673"/>
              <a:chExt cx="1144502" cy="1000113"/>
            </a:xfrm>
          </p:grpSpPr>
          <p:cxnSp>
            <p:nvCxnSpPr>
              <p:cNvPr id="18" name="Straight Connector 17"/>
              <p:cNvCxnSpPr/>
              <p:nvPr/>
            </p:nvCxnSpPr>
            <p:spPr>
              <a:xfrm>
                <a:off x="5715277" y="2071632"/>
                <a:ext cx="1142914" cy="0"/>
              </a:xfrm>
              <a:prstGeom prst="line">
                <a:avLst/>
              </a:prstGeom>
              <a:ln w="508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359026" y="2570798"/>
                <a:ext cx="999918" cy="1588"/>
              </a:xfrm>
              <a:prstGeom prst="straightConnector1">
                <a:avLst/>
              </a:prstGeom>
              <a:ln w="50800">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rot="5400000">
              <a:off x="6286934" y="4572220"/>
              <a:ext cx="1714145" cy="1587"/>
            </a:xfrm>
            <a:prstGeom prst="straightConnector1">
              <a:avLst/>
            </a:prstGeom>
            <a:ln w="508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785851" y="5642767"/>
              <a:ext cx="3285879" cy="1588"/>
            </a:xfrm>
            <a:prstGeom prst="straightConnector1">
              <a:avLst/>
            </a:prstGeom>
            <a:ln w="508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42187" y="4786488"/>
              <a:ext cx="1430042" cy="0"/>
            </a:xfrm>
            <a:prstGeom prst="straightConnector1">
              <a:avLst/>
            </a:prstGeom>
            <a:ln w="50800">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321050" y="2887663"/>
            <a:ext cx="2714625" cy="150018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cs typeface="Arial" pitchFamily="34" charset="0"/>
              </a:rPr>
              <a:t>Modeling  is iterative</a:t>
            </a:r>
          </a:p>
        </p:txBody>
      </p:sp>
      <p:sp>
        <p:nvSpPr>
          <p:cNvPr id="2" name="Title 1"/>
          <p:cNvSpPr>
            <a:spLocks noGrp="1"/>
          </p:cNvSpPr>
          <p:nvPr>
            <p:ph type="ctrTitle"/>
          </p:nvPr>
        </p:nvSpPr>
        <p:spPr/>
        <p:txBody>
          <a:bodyPr>
            <a:normAutofit/>
          </a:bodyPr>
          <a:lstStyle/>
          <a:p>
            <a:r>
              <a:rPr lang="en-ZA" dirty="0">
                <a:ea typeface="ヒラギノ角ゴ Pro W3"/>
                <a:cs typeface="ヒラギノ角ゴ Pro W3"/>
              </a:rPr>
              <a:t>Modelling process</a:t>
            </a:r>
            <a:endParaRPr lang="en-US" dirty="0"/>
          </a:p>
        </p:txBody>
      </p:sp>
    </p:spTree>
    <p:extLst>
      <p:ext uri="{BB962C8B-B14F-4D97-AF65-F5344CB8AC3E}">
        <p14:creationId xmlns:p14="http://schemas.microsoft.com/office/powerpoint/2010/main" val="245347433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Modeling process</a:t>
            </a:r>
          </a:p>
        </p:txBody>
      </p:sp>
      <p:sp>
        <p:nvSpPr>
          <p:cNvPr id="3" name="Subtitle 2"/>
          <p:cNvSpPr>
            <a:spLocks noGrp="1"/>
          </p:cNvSpPr>
          <p:nvPr>
            <p:ph type="subTitle" idx="1"/>
          </p:nvPr>
        </p:nvSpPr>
        <p:spPr>
          <a:xfrm>
            <a:off x="628649" y="1463955"/>
            <a:ext cx="7694735" cy="4089680"/>
          </a:xfrm>
        </p:spPr>
        <p:txBody>
          <a:bodyPr/>
          <a:lstStyle/>
          <a:p>
            <a:r>
              <a:rPr lang="en-US" dirty="0"/>
              <a:t>1. </a:t>
            </a:r>
            <a:r>
              <a:rPr lang="en-US" b="1" dirty="0"/>
              <a:t>Identify the problem or policy opportunity</a:t>
            </a:r>
          </a:p>
          <a:p>
            <a:pPr marL="342900" indent="-342900">
              <a:buFont typeface="Arial" panose="020B0604020202020204" pitchFamily="34" charset="0"/>
              <a:buChar char="•"/>
            </a:pPr>
            <a:r>
              <a:rPr lang="en-US" dirty="0"/>
              <a:t>Describe the problem statement in a sentence</a:t>
            </a:r>
          </a:p>
          <a:p>
            <a:pPr marL="342900" indent="-342900">
              <a:buFont typeface="Arial" panose="020B0604020202020204" pitchFamily="34" charset="0"/>
              <a:buChar char="•"/>
            </a:pPr>
            <a:r>
              <a:rPr lang="en-US" dirty="0"/>
              <a:t>Identify one or more indicators that allow to measure the problem</a:t>
            </a:r>
          </a:p>
          <a:p>
            <a:r>
              <a:rPr lang="en-US" dirty="0"/>
              <a:t>2. </a:t>
            </a:r>
            <a:r>
              <a:rPr lang="en-US" b="1" dirty="0"/>
              <a:t>Determine causes and effects of the problem</a:t>
            </a:r>
          </a:p>
          <a:p>
            <a:pPr marL="285750" indent="-285750">
              <a:buFont typeface="Arial" panose="020B0604020202020204" pitchFamily="34" charset="0"/>
              <a:buChar char="•"/>
            </a:pPr>
            <a:r>
              <a:rPr lang="en-US" dirty="0"/>
              <a:t>Identify indicators that represent the factors affecting the problem</a:t>
            </a:r>
          </a:p>
          <a:p>
            <a:pPr marL="285750" indent="-285750">
              <a:buFont typeface="Arial" panose="020B0604020202020204" pitchFamily="34" charset="0"/>
              <a:buChar char="•"/>
            </a:pPr>
            <a:r>
              <a:rPr lang="en-US" dirty="0"/>
              <a:t>Identify indicators that represent the effects of the problem</a:t>
            </a:r>
          </a:p>
          <a:p>
            <a:r>
              <a:rPr lang="en-US" dirty="0"/>
              <a:t>3. </a:t>
            </a:r>
            <a:r>
              <a:rPr lang="en-US" b="1" dirty="0"/>
              <a:t>Determine the boundaries of the model</a:t>
            </a:r>
          </a:p>
          <a:p>
            <a:pPr marL="285750" indent="-285750">
              <a:buFont typeface="Arial" panose="020B0604020202020204" pitchFamily="34" charset="0"/>
              <a:buChar char="•"/>
            </a:pPr>
            <a:r>
              <a:rPr lang="en-US" dirty="0"/>
              <a:t>Based on the indicators identified, determine internal and external influences</a:t>
            </a:r>
          </a:p>
          <a:p>
            <a:pPr marL="285750" indent="-285750">
              <a:buFont typeface="Arial" panose="020B0604020202020204" pitchFamily="34" charset="0"/>
              <a:buChar char="•"/>
            </a:pPr>
            <a:r>
              <a:rPr lang="en-US" dirty="0"/>
              <a:t>Review existing models and identify what features are critical to </a:t>
            </a:r>
            <a:r>
              <a:rPr lang="en-US" dirty="0" smtClean="0"/>
              <a:t>assess</a:t>
            </a:r>
            <a:endParaRPr lang="en-US" dirty="0"/>
          </a:p>
          <a:p>
            <a:endParaRPr lang="en-US" dirty="0"/>
          </a:p>
        </p:txBody>
      </p:sp>
    </p:spTree>
    <p:extLst>
      <p:ext uri="{BB962C8B-B14F-4D97-AF65-F5344CB8AC3E}">
        <p14:creationId xmlns:p14="http://schemas.microsoft.com/office/powerpoint/2010/main" val="36500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Modeling process</a:t>
            </a:r>
          </a:p>
        </p:txBody>
      </p:sp>
      <p:sp>
        <p:nvSpPr>
          <p:cNvPr id="3" name="Subtitle 2"/>
          <p:cNvSpPr>
            <a:spLocks noGrp="1"/>
          </p:cNvSpPr>
          <p:nvPr>
            <p:ph type="subTitle" idx="1"/>
          </p:nvPr>
        </p:nvSpPr>
        <p:spPr>
          <a:xfrm>
            <a:off x="628649" y="1463955"/>
            <a:ext cx="7694735" cy="4089680"/>
          </a:xfrm>
        </p:spPr>
        <p:txBody>
          <a:bodyPr/>
          <a:lstStyle/>
          <a:p>
            <a:r>
              <a:rPr lang="en-US" dirty="0"/>
              <a:t>4. </a:t>
            </a:r>
            <a:r>
              <a:rPr lang="en-US" b="1" dirty="0"/>
              <a:t>Choose the model(s) to use</a:t>
            </a:r>
          </a:p>
          <a:p>
            <a:pPr marL="342900" indent="-342900">
              <a:buFont typeface="Arial" panose="020B0604020202020204" pitchFamily="34" charset="0"/>
              <a:buChar char="•"/>
            </a:pPr>
            <a:r>
              <a:rPr lang="en-US" dirty="0"/>
              <a:t>Assess the boundaries of the model, and whether all key causes and effects of the problem are captured</a:t>
            </a:r>
          </a:p>
          <a:p>
            <a:pPr marL="342900" indent="-342900">
              <a:buFont typeface="Arial" panose="020B0604020202020204" pitchFamily="34" charset="0"/>
              <a:buChar char="•"/>
            </a:pPr>
            <a:r>
              <a:rPr lang="en-US" dirty="0"/>
              <a:t>Assess the required data inputs, as compared to data availability</a:t>
            </a:r>
          </a:p>
          <a:p>
            <a:r>
              <a:rPr lang="en-US" dirty="0"/>
              <a:t>5. </a:t>
            </a:r>
            <a:r>
              <a:rPr lang="en-US" b="1" dirty="0"/>
              <a:t>Formulate and simulate scenarios</a:t>
            </a:r>
          </a:p>
          <a:p>
            <a:pPr marL="285750" indent="-285750">
              <a:buFont typeface="Arial" panose="020B0604020202020204" pitchFamily="34" charset="0"/>
              <a:buChar char="•"/>
            </a:pPr>
            <a:r>
              <a:rPr lang="en-US" dirty="0"/>
              <a:t>Determine policy assumptions (e.g. targets, cost of interventions)</a:t>
            </a:r>
          </a:p>
          <a:p>
            <a:pPr marL="285750" indent="-285750">
              <a:buFont typeface="Arial" panose="020B0604020202020204" pitchFamily="34" charset="0"/>
              <a:buChar char="•"/>
            </a:pPr>
            <a:r>
              <a:rPr lang="en-US" dirty="0"/>
              <a:t>Simulate the model and validate the results </a:t>
            </a:r>
          </a:p>
          <a:p>
            <a:r>
              <a:rPr lang="en-US" dirty="0"/>
              <a:t>6. </a:t>
            </a:r>
            <a:r>
              <a:rPr lang="en-US" b="1" dirty="0"/>
              <a:t>Review and interpret results</a:t>
            </a:r>
          </a:p>
          <a:p>
            <a:pPr marL="285750" indent="-285750">
              <a:buFont typeface="Arial" panose="020B0604020202020204" pitchFamily="34" charset="0"/>
              <a:buChar char="•"/>
            </a:pPr>
            <a:r>
              <a:rPr lang="en-US" dirty="0"/>
              <a:t>Assess results in relation to the problem (is the problem solved?)</a:t>
            </a:r>
          </a:p>
          <a:p>
            <a:pPr marL="285750" indent="-285750">
              <a:buFont typeface="Arial" panose="020B0604020202020204" pitchFamily="34" charset="0"/>
              <a:buChar char="•"/>
            </a:pPr>
            <a:r>
              <a:rPr lang="en-US" dirty="0"/>
              <a:t>Interpret results in relation to social, economic and environmental indicators, especially in relation to causes and effects of the problem</a:t>
            </a:r>
          </a:p>
          <a:p>
            <a:endParaRPr lang="en-US" dirty="0"/>
          </a:p>
        </p:txBody>
      </p:sp>
    </p:spTree>
    <p:extLst>
      <p:ext uri="{BB962C8B-B14F-4D97-AF65-F5344CB8AC3E}">
        <p14:creationId xmlns:p14="http://schemas.microsoft.com/office/powerpoint/2010/main" val="1865863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Identifying model boundaries</a:t>
            </a:r>
            <a:endParaRPr lang="en-US" dirty="0"/>
          </a:p>
        </p:txBody>
      </p:sp>
      <p:sp>
        <p:nvSpPr>
          <p:cNvPr id="3" name="Subtitle 2"/>
          <p:cNvSpPr>
            <a:spLocks noGrp="1"/>
          </p:cNvSpPr>
          <p:nvPr>
            <p:ph type="subTitle" idx="1"/>
          </p:nvPr>
        </p:nvSpPr>
        <p:spPr>
          <a:xfrm>
            <a:off x="628649" y="1463955"/>
            <a:ext cx="7694735" cy="4089680"/>
          </a:xfrm>
        </p:spPr>
        <p:txBody>
          <a:bodyPr/>
          <a:lstStyle/>
          <a:p>
            <a:r>
              <a:rPr lang="en-US" dirty="0" smtClean="0"/>
              <a:t>3</a:t>
            </a:r>
            <a:r>
              <a:rPr lang="en-US" dirty="0"/>
              <a:t>. </a:t>
            </a:r>
            <a:r>
              <a:rPr lang="en-US" b="1" dirty="0"/>
              <a:t>Determine the boundaries of the model</a:t>
            </a:r>
          </a:p>
          <a:p>
            <a:pPr marL="285750" indent="-285750">
              <a:buFont typeface="Arial" panose="020B0604020202020204" pitchFamily="34" charset="0"/>
              <a:buChar char="•"/>
            </a:pPr>
            <a:r>
              <a:rPr lang="en-US" dirty="0" smtClean="0"/>
              <a:t>Review </a:t>
            </a:r>
            <a:r>
              <a:rPr lang="en-US" dirty="0"/>
              <a:t>existing models and identify what features are critical to </a:t>
            </a:r>
            <a:r>
              <a:rPr lang="en-US" dirty="0" smtClean="0"/>
              <a:t>assess</a:t>
            </a:r>
            <a:endParaRPr lang="en-US" dirty="0"/>
          </a:p>
          <a:p>
            <a:endParaRPr lang="en-US" dirty="0"/>
          </a:p>
        </p:txBody>
      </p:sp>
      <p:pic>
        <p:nvPicPr>
          <p:cNvPr id="4" name="Picture 3"/>
          <p:cNvPicPr/>
          <p:nvPr/>
        </p:nvPicPr>
        <p:blipFill>
          <a:blip r:embed="rId2"/>
          <a:stretch>
            <a:fillRect/>
          </a:stretch>
        </p:blipFill>
        <p:spPr>
          <a:xfrm>
            <a:off x="315310" y="2312277"/>
            <a:ext cx="8544912" cy="4545724"/>
          </a:xfrm>
          <a:prstGeom prst="rect">
            <a:avLst/>
          </a:prstGeom>
        </p:spPr>
      </p:pic>
    </p:spTree>
    <p:extLst>
      <p:ext uri="{BB962C8B-B14F-4D97-AF65-F5344CB8AC3E}">
        <p14:creationId xmlns:p14="http://schemas.microsoft.com/office/powerpoint/2010/main" val="4286798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Identifying model boundaries</a:t>
            </a:r>
            <a:endParaRPr lang="en-US" dirty="0"/>
          </a:p>
        </p:txBody>
      </p:sp>
      <p:sp>
        <p:nvSpPr>
          <p:cNvPr id="3" name="Subtitle 2"/>
          <p:cNvSpPr>
            <a:spLocks noGrp="1"/>
          </p:cNvSpPr>
          <p:nvPr>
            <p:ph type="subTitle" idx="1"/>
          </p:nvPr>
        </p:nvSpPr>
        <p:spPr>
          <a:xfrm>
            <a:off x="628649" y="1463955"/>
            <a:ext cx="7694735" cy="4089680"/>
          </a:xfrm>
        </p:spPr>
        <p:txBody>
          <a:bodyPr/>
          <a:lstStyle/>
          <a:p>
            <a:r>
              <a:rPr lang="en-US" dirty="0" smtClean="0"/>
              <a:t>3</a:t>
            </a:r>
            <a:r>
              <a:rPr lang="en-US" dirty="0"/>
              <a:t>. </a:t>
            </a:r>
            <a:r>
              <a:rPr lang="en-US" b="1" dirty="0"/>
              <a:t>Determine the boundaries of the model</a:t>
            </a:r>
          </a:p>
          <a:p>
            <a:pPr marL="285750" indent="-285750">
              <a:buFont typeface="Arial" panose="020B0604020202020204" pitchFamily="34" charset="0"/>
              <a:buChar char="•"/>
            </a:pPr>
            <a:r>
              <a:rPr lang="en-US" dirty="0" smtClean="0"/>
              <a:t>Review </a:t>
            </a:r>
            <a:r>
              <a:rPr lang="en-US" dirty="0"/>
              <a:t>existing models and identify what features are critical to </a:t>
            </a:r>
            <a:r>
              <a:rPr lang="en-US" dirty="0" smtClean="0"/>
              <a:t>assess</a:t>
            </a:r>
            <a:endParaRPr lang="en-US" dirty="0"/>
          </a:p>
          <a:p>
            <a:endParaRPr lang="en-US" dirty="0"/>
          </a:p>
        </p:txBody>
      </p:sp>
      <p:pic>
        <p:nvPicPr>
          <p:cNvPr id="4" name="Picture 3"/>
          <p:cNvPicPr/>
          <p:nvPr/>
        </p:nvPicPr>
        <p:blipFill>
          <a:blip r:embed="rId2"/>
          <a:stretch>
            <a:fillRect/>
          </a:stretch>
        </p:blipFill>
        <p:spPr>
          <a:xfrm>
            <a:off x="315310" y="2312277"/>
            <a:ext cx="8544912" cy="4545724"/>
          </a:xfrm>
          <a:prstGeom prst="rect">
            <a:avLst/>
          </a:prstGeom>
        </p:spPr>
      </p:pic>
      <p:sp>
        <p:nvSpPr>
          <p:cNvPr id="6" name="Oval 5"/>
          <p:cNvSpPr/>
          <p:nvPr/>
        </p:nvSpPr>
        <p:spPr>
          <a:xfrm>
            <a:off x="5223641" y="3247697"/>
            <a:ext cx="1713186"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Macro</a:t>
            </a:r>
            <a:br>
              <a:rPr lang="en-US" sz="1600" b="1" dirty="0" smtClean="0"/>
            </a:br>
            <a:r>
              <a:rPr lang="en-US" sz="1600" b="1" dirty="0" smtClean="0"/>
              <a:t>economy</a:t>
            </a:r>
            <a:endParaRPr lang="en-US" b="1" dirty="0"/>
          </a:p>
        </p:txBody>
      </p:sp>
      <p:sp>
        <p:nvSpPr>
          <p:cNvPr id="7" name="Oval 6"/>
          <p:cNvSpPr/>
          <p:nvPr/>
        </p:nvSpPr>
        <p:spPr>
          <a:xfrm>
            <a:off x="3619423" y="2659118"/>
            <a:ext cx="1713186"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Energy</a:t>
            </a:r>
            <a:endParaRPr lang="en-US" b="1" dirty="0"/>
          </a:p>
        </p:txBody>
      </p:sp>
      <p:sp>
        <p:nvSpPr>
          <p:cNvPr id="8" name="Oval 7"/>
          <p:cNvSpPr/>
          <p:nvPr/>
        </p:nvSpPr>
        <p:spPr>
          <a:xfrm>
            <a:off x="997091" y="3508794"/>
            <a:ext cx="2450301" cy="1662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Land use</a:t>
            </a:r>
            <a:endParaRPr lang="en-US" b="1" dirty="0"/>
          </a:p>
        </p:txBody>
      </p:sp>
      <p:sp>
        <p:nvSpPr>
          <p:cNvPr id="9" name="Oval 8"/>
          <p:cNvSpPr/>
          <p:nvPr/>
        </p:nvSpPr>
        <p:spPr>
          <a:xfrm>
            <a:off x="5332608" y="5629838"/>
            <a:ext cx="2154041"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Water (hydrology)</a:t>
            </a:r>
            <a:endParaRPr lang="en-US" b="1" dirty="0"/>
          </a:p>
        </p:txBody>
      </p:sp>
      <p:sp>
        <p:nvSpPr>
          <p:cNvPr id="10" name="Oval 9"/>
          <p:cNvSpPr/>
          <p:nvPr/>
        </p:nvSpPr>
        <p:spPr>
          <a:xfrm>
            <a:off x="3984080" y="4797975"/>
            <a:ext cx="1713186"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Climate</a:t>
            </a:r>
            <a:endParaRPr lang="en-US" b="1" dirty="0"/>
          </a:p>
        </p:txBody>
      </p:sp>
      <p:sp>
        <p:nvSpPr>
          <p:cNvPr id="11" name="Oval 10"/>
          <p:cNvSpPr/>
          <p:nvPr/>
        </p:nvSpPr>
        <p:spPr>
          <a:xfrm>
            <a:off x="2645495" y="5612990"/>
            <a:ext cx="1713186"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Sediment retention</a:t>
            </a:r>
            <a:endParaRPr lang="en-US" b="1" dirty="0"/>
          </a:p>
        </p:txBody>
      </p:sp>
      <p:sp>
        <p:nvSpPr>
          <p:cNvPr id="12" name="Oval 11"/>
          <p:cNvSpPr/>
          <p:nvPr/>
        </p:nvSpPr>
        <p:spPr>
          <a:xfrm>
            <a:off x="3501006" y="3909846"/>
            <a:ext cx="1842112" cy="848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Sectoral production</a:t>
            </a:r>
            <a:endParaRPr lang="en-US" b="1" dirty="0"/>
          </a:p>
        </p:txBody>
      </p:sp>
      <p:sp>
        <p:nvSpPr>
          <p:cNvPr id="13" name="Oval 12"/>
          <p:cNvSpPr/>
          <p:nvPr/>
        </p:nvSpPr>
        <p:spPr>
          <a:xfrm>
            <a:off x="6915326" y="2927127"/>
            <a:ext cx="1797749"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Ecosystem service valuation</a:t>
            </a:r>
            <a:endParaRPr lang="en-US" b="1" dirty="0"/>
          </a:p>
        </p:txBody>
      </p:sp>
      <p:sp>
        <p:nvSpPr>
          <p:cNvPr id="14" name="Oval 13"/>
          <p:cNvSpPr/>
          <p:nvPr/>
        </p:nvSpPr>
        <p:spPr>
          <a:xfrm>
            <a:off x="5624927" y="4412490"/>
            <a:ext cx="2142219" cy="117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Infrastructure (green and grey)</a:t>
            </a:r>
            <a:endParaRPr lang="en-US" b="1" dirty="0"/>
          </a:p>
        </p:txBody>
      </p:sp>
    </p:spTree>
    <p:extLst>
      <p:ext uri="{BB962C8B-B14F-4D97-AF65-F5344CB8AC3E}">
        <p14:creationId xmlns:p14="http://schemas.microsoft.com/office/powerpoint/2010/main" val="74253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Rationale for this guide</a:t>
            </a:r>
          </a:p>
        </p:txBody>
      </p:sp>
      <p:sp>
        <p:nvSpPr>
          <p:cNvPr id="3" name="Segnaposto testo 2"/>
          <p:cNvSpPr>
            <a:spLocks noGrp="1"/>
          </p:cNvSpPr>
          <p:nvPr>
            <p:ph type="body" sz="quarter" idx="13"/>
          </p:nvPr>
        </p:nvSpPr>
        <p:spPr/>
        <p:txBody>
          <a:bodyPr/>
          <a:lstStyle/>
          <a:p>
            <a:pPr marL="0" indent="0" algn="just">
              <a:buNone/>
            </a:pPr>
            <a:r>
              <a:rPr lang="en-US" sz="1600" b="1" dirty="0">
                <a:solidFill>
                  <a:srgbClr val="0984AF"/>
                </a:solidFill>
              </a:rPr>
              <a:t>Ecosystem accounts are </a:t>
            </a:r>
            <a:r>
              <a:rPr lang="en-US" sz="1600" dirty="0">
                <a:solidFill>
                  <a:schemeClr val="tx1"/>
                </a:solidFill>
              </a:rPr>
              <a:t>by nature </a:t>
            </a:r>
            <a:r>
              <a:rPr lang="en-US" sz="1600" b="1" dirty="0">
                <a:solidFill>
                  <a:srgbClr val="0984AF"/>
                </a:solidFill>
              </a:rPr>
              <a:t>backward-looking</a:t>
            </a:r>
            <a:r>
              <a:rPr lang="en-US" sz="1600" dirty="0">
                <a:solidFill>
                  <a:schemeClr val="tx1"/>
                </a:solidFill>
              </a:rPr>
              <a:t>: they describe the state of affairs at some point in the past, which may be relevant for a whole range of policies.</a:t>
            </a:r>
          </a:p>
          <a:p>
            <a:pPr marL="0" indent="0" algn="just">
              <a:buNone/>
            </a:pPr>
            <a:r>
              <a:rPr lang="en-US" sz="1600" b="1" dirty="0">
                <a:solidFill>
                  <a:srgbClr val="0984AF"/>
                </a:solidFill>
              </a:rPr>
              <a:t>Policymaking </a:t>
            </a:r>
            <a:r>
              <a:rPr lang="en-US" sz="1600" dirty="0">
                <a:solidFill>
                  <a:schemeClr val="tx1"/>
                </a:solidFill>
              </a:rPr>
              <a:t>is, by contrast, </a:t>
            </a:r>
            <a:r>
              <a:rPr lang="en-US" sz="1600" b="1" dirty="0">
                <a:solidFill>
                  <a:srgbClr val="0984AF"/>
                </a:solidFill>
              </a:rPr>
              <a:t>forward-looking</a:t>
            </a:r>
            <a:r>
              <a:rPr lang="en-US" sz="1600" dirty="0">
                <a:solidFill>
                  <a:schemeClr val="tx1"/>
                </a:solidFill>
              </a:rPr>
              <a:t>: it seeks to influence future states of affairs based on decisions taken today. </a:t>
            </a:r>
          </a:p>
          <a:p>
            <a:pPr marL="0" indent="0" algn="just">
              <a:buNone/>
            </a:pPr>
            <a:r>
              <a:rPr lang="en-US" sz="1600" b="1" dirty="0">
                <a:solidFill>
                  <a:srgbClr val="0984AF"/>
                </a:solidFill>
              </a:rPr>
              <a:t>The challenge, then, is how to marry the two. </a:t>
            </a:r>
          </a:p>
          <a:p>
            <a:pPr marL="0" indent="0" algn="just">
              <a:buNone/>
            </a:pPr>
            <a:r>
              <a:rPr lang="en-US" sz="1600" dirty="0">
                <a:solidFill>
                  <a:schemeClr val="tx1"/>
                </a:solidFill>
              </a:rPr>
              <a:t>The guide focuses on </a:t>
            </a:r>
            <a:r>
              <a:rPr lang="en-US" sz="1600" b="1" dirty="0">
                <a:solidFill>
                  <a:srgbClr val="0984AF"/>
                </a:solidFill>
              </a:rPr>
              <a:t>the use of backward-looking data in forward-looking policy scenario analysis </a:t>
            </a:r>
            <a:r>
              <a:rPr lang="en-US" sz="1600" dirty="0">
                <a:solidFill>
                  <a:schemeClr val="tx1"/>
                </a:solidFill>
              </a:rPr>
              <a:t>that allows policymakers to assess the possible impacts of their choices. </a:t>
            </a:r>
          </a:p>
          <a:p>
            <a:pPr marL="0" indent="0" algn="just">
              <a:buNone/>
            </a:pPr>
            <a:r>
              <a:rPr lang="en-US" sz="1600" dirty="0">
                <a:solidFill>
                  <a:schemeClr val="tx1"/>
                </a:solidFill>
              </a:rPr>
              <a:t>The utility of such an approach is demonstrated by the work carried out by </a:t>
            </a:r>
            <a:r>
              <a:rPr lang="en-US" sz="1600" b="1" dirty="0">
                <a:solidFill>
                  <a:srgbClr val="0984AF"/>
                </a:solidFill>
              </a:rPr>
              <a:t>The Economics of Ecosystem and Biodiversity (TEEB</a:t>
            </a:r>
            <a:r>
              <a:rPr lang="en-US" sz="1600" dirty="0">
                <a:solidFill>
                  <a:schemeClr val="tx1"/>
                </a:solidFill>
              </a:rPr>
              <a:t>) in various countries and policy areas. </a:t>
            </a:r>
          </a:p>
        </p:txBody>
      </p:sp>
      <p:cxnSp>
        <p:nvCxnSpPr>
          <p:cNvPr id="5" name="Straight Connector 7">
            <a:extLst>
              <a:ext uri="{FF2B5EF4-FFF2-40B4-BE49-F238E27FC236}">
                <a16:creationId xmlns:a16="http://schemas.microsoft.com/office/drawing/2014/main" xmlns="" id="{D1F6FBD7-27FB-4FE0-8501-47FC2DBA87A3}"/>
              </a:ext>
            </a:extLst>
          </p:cNvPr>
          <p:cNvCxnSpPr>
            <a:cxnSpLocks/>
          </p:cNvCxnSpPr>
          <p:nvPr/>
        </p:nvCxnSpPr>
        <p:spPr>
          <a:xfrm>
            <a:off x="155282" y="3453501"/>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122" name="Picture 2" descr="forefinger Icon 30878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9" y="1478807"/>
            <a:ext cx="433481" cy="433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refinger Icon 30878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01" y="2466154"/>
            <a:ext cx="433481" cy="4334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rriage Icon 12088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120" y="3073808"/>
            <a:ext cx="379693" cy="3796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litician Icon 29093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82" y="3911877"/>
            <a:ext cx="416900" cy="4169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our squares Icon 667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822775">
            <a:off x="297964" y="4921425"/>
            <a:ext cx="227890" cy="22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7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876033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messages</a:t>
            </a:r>
          </a:p>
        </p:txBody>
      </p:sp>
      <p:sp>
        <p:nvSpPr>
          <p:cNvPr id="3" name="Segnaposto testo 2"/>
          <p:cNvSpPr>
            <a:spLocks noGrp="1"/>
          </p:cNvSpPr>
          <p:nvPr>
            <p:ph type="body" sz="quarter" idx="13"/>
          </p:nvPr>
        </p:nvSpPr>
        <p:spPr>
          <a:xfrm>
            <a:off x="628650" y="1478807"/>
            <a:ext cx="8362950" cy="3308347"/>
          </a:xfrm>
        </p:spPr>
        <p:txBody>
          <a:bodyPr/>
          <a:lstStyle/>
          <a:p>
            <a:pPr marL="0" indent="0">
              <a:buNone/>
            </a:pPr>
            <a:endParaRPr lang="en-US" sz="1600" dirty="0"/>
          </a:p>
          <a:p>
            <a:pPr marL="0" indent="0">
              <a:buNone/>
            </a:pPr>
            <a:r>
              <a:rPr lang="en-US" sz="1600" b="1" dirty="0">
                <a:solidFill>
                  <a:srgbClr val="0984AF"/>
                </a:solidFill>
              </a:rPr>
              <a:t>The use of SEEA EEA</a:t>
            </a:r>
            <a:r>
              <a:rPr lang="en-US" sz="1600" dirty="0">
                <a:solidFill>
                  <a:schemeClr val="tx1"/>
                </a:solidFill>
              </a:rPr>
              <a:t>, providing a standardized set of accounts</a:t>
            </a:r>
            <a:r>
              <a:rPr lang="en-US" sz="1600" b="1" dirty="0">
                <a:solidFill>
                  <a:srgbClr val="0984AF"/>
                </a:solidFill>
              </a:rPr>
              <a:t>, allows to bring more of a top-down approach to data collection</a:t>
            </a:r>
            <a:r>
              <a:rPr lang="en-US" sz="1600" dirty="0">
                <a:solidFill>
                  <a:schemeClr val="tx1"/>
                </a:solidFill>
              </a:rPr>
              <a:t> (in a way similar to the SNA). It would also allow for time series data and hence </a:t>
            </a:r>
            <a:r>
              <a:rPr lang="en-US" sz="1600" b="1" dirty="0">
                <a:solidFill>
                  <a:srgbClr val="0984AF"/>
                </a:solidFill>
              </a:rPr>
              <a:t>repeatable analy</a:t>
            </a:r>
            <a:r>
              <a:rPr lang="en-US" sz="1600" dirty="0">
                <a:solidFill>
                  <a:schemeClr val="tx1"/>
                </a:solidFill>
              </a:rPr>
              <a:t>sis as opposed to one-off studies. </a:t>
            </a:r>
          </a:p>
          <a:p>
            <a:pPr marL="0" indent="0">
              <a:buNone/>
            </a:pPr>
            <a:r>
              <a:rPr lang="en-US" sz="1600" dirty="0">
                <a:solidFill>
                  <a:schemeClr val="tx1"/>
                </a:solidFill>
              </a:rPr>
              <a:t>The economic valuation of ES requires instead </a:t>
            </a:r>
            <a:r>
              <a:rPr lang="en-US" sz="1600" b="1" dirty="0">
                <a:solidFill>
                  <a:srgbClr val="0984AF"/>
                </a:solidFill>
              </a:rPr>
              <a:t>local customization </a:t>
            </a:r>
            <a:r>
              <a:rPr lang="en-US" sz="1600" dirty="0">
                <a:solidFill>
                  <a:schemeClr val="tx1"/>
                </a:solidFill>
              </a:rPr>
              <a:t>of the approach.</a:t>
            </a:r>
          </a:p>
          <a:p>
            <a:pPr marL="0" indent="0">
              <a:buNone/>
            </a:pPr>
            <a:r>
              <a:rPr lang="en-US" sz="1600" dirty="0">
                <a:solidFill>
                  <a:schemeClr val="tx1"/>
                </a:solidFill>
              </a:rPr>
              <a:t>The same can be said about the </a:t>
            </a:r>
            <a:r>
              <a:rPr lang="en-US" sz="1600" b="1" dirty="0">
                <a:solidFill>
                  <a:srgbClr val="0984AF"/>
                </a:solidFill>
              </a:rPr>
              <a:t>policy process</a:t>
            </a:r>
            <a:r>
              <a:rPr lang="en-US" sz="1600" dirty="0">
                <a:solidFill>
                  <a:schemeClr val="tx1"/>
                </a:solidFill>
              </a:rPr>
              <a:t>: unless the local context is taken into account, it will be difficult to gain traction with policy makers at local and national level.</a:t>
            </a:r>
          </a:p>
          <a:p>
            <a:pPr marL="0" indent="0">
              <a:buNone/>
            </a:pPr>
            <a:r>
              <a:rPr lang="en-US" sz="1600" dirty="0">
                <a:solidFill>
                  <a:schemeClr val="tx1"/>
                </a:solidFill>
              </a:rPr>
              <a:t>The joint use of SEEA EEA and TEEB therefore </a:t>
            </a:r>
            <a:r>
              <a:rPr lang="en-US" sz="1600" b="1" dirty="0">
                <a:solidFill>
                  <a:srgbClr val="0984AF"/>
                </a:solidFill>
              </a:rPr>
              <a:t>bridges several gaps</a:t>
            </a:r>
            <a:r>
              <a:rPr lang="en-US" sz="1600" dirty="0">
                <a:solidFill>
                  <a:schemeClr val="tx1"/>
                </a:solidFill>
              </a:rPr>
              <a:t>: </a:t>
            </a:r>
            <a:r>
              <a:rPr lang="en-US" sz="1600" b="1" dirty="0">
                <a:solidFill>
                  <a:srgbClr val="0984AF"/>
                </a:solidFill>
              </a:rPr>
              <a:t>(</a:t>
            </a:r>
            <a:r>
              <a:rPr lang="en-US" sz="1600" b="1" dirty="0" err="1">
                <a:solidFill>
                  <a:srgbClr val="0984AF"/>
                </a:solidFill>
              </a:rPr>
              <a:t>i</a:t>
            </a:r>
            <a:r>
              <a:rPr lang="en-US" sz="1600" b="1" dirty="0">
                <a:solidFill>
                  <a:srgbClr val="0984AF"/>
                </a:solidFill>
              </a:rPr>
              <a:t>) </a:t>
            </a:r>
            <a:r>
              <a:rPr lang="en-US" sz="1600" dirty="0">
                <a:solidFill>
                  <a:schemeClr val="tx1"/>
                </a:solidFill>
              </a:rPr>
              <a:t>between top down and bottom up analysis; </a:t>
            </a:r>
            <a:r>
              <a:rPr lang="en-US" sz="1600" b="1" dirty="0">
                <a:solidFill>
                  <a:srgbClr val="0984AF"/>
                </a:solidFill>
              </a:rPr>
              <a:t>(ii) </a:t>
            </a:r>
            <a:r>
              <a:rPr lang="en-US" sz="1600" dirty="0">
                <a:solidFill>
                  <a:schemeClr val="tx1"/>
                </a:solidFill>
              </a:rPr>
              <a:t>between the assessment of historical data and future projections; </a:t>
            </a:r>
            <a:r>
              <a:rPr lang="en-US" sz="1600" b="1" dirty="0">
                <a:solidFill>
                  <a:srgbClr val="0984AF"/>
                </a:solidFill>
              </a:rPr>
              <a:t>(iii) </a:t>
            </a:r>
            <a:r>
              <a:rPr lang="en-US" sz="1600" dirty="0">
                <a:solidFill>
                  <a:schemeClr val="tx1"/>
                </a:solidFill>
              </a:rPr>
              <a:t>between science and policy.</a:t>
            </a:r>
          </a:p>
          <a:p>
            <a:pPr marL="0" indent="0">
              <a:buNone/>
            </a:pPr>
            <a:r>
              <a:rPr lang="en-US" sz="1600" b="1" dirty="0">
                <a:solidFill>
                  <a:srgbClr val="0984AF"/>
                </a:solidFill>
              </a:rPr>
              <a:t>SEEA EEA and TEEB can contribute to the development and refinement of various models and related policy assessments</a:t>
            </a:r>
            <a:r>
              <a:rPr lang="en-US" sz="1600" dirty="0">
                <a:solidFill>
                  <a:schemeClr val="tx1"/>
                </a:solidFill>
              </a:rPr>
              <a:t>. This is a result of improved knowledge, expanded data availability and improved data quality, expanded model boundaries and creation of more systemic assessments that involve a broader group of local stakeholder.</a:t>
            </a:r>
          </a:p>
          <a:p>
            <a:endParaRPr lang="en-US" sz="1600" dirty="0"/>
          </a:p>
        </p:txBody>
      </p:sp>
      <p:cxnSp>
        <p:nvCxnSpPr>
          <p:cNvPr id="4" name="Straight Connector 7">
            <a:extLst>
              <a:ext uri="{FF2B5EF4-FFF2-40B4-BE49-F238E27FC236}">
                <a16:creationId xmlns:a16="http://schemas.microsoft.com/office/drawing/2014/main" xmlns="" id="{D1F6FBD7-27FB-4FE0-8501-47FC2DBA87A3}"/>
              </a:ext>
            </a:extLst>
          </p:cNvPr>
          <p:cNvCxnSpPr>
            <a:cxnSpLocks/>
          </p:cNvCxnSpPr>
          <p:nvPr/>
        </p:nvCxnSpPr>
        <p:spPr>
          <a:xfrm>
            <a:off x="188222" y="2741319"/>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xmlns="" id="{D1F6FBD7-27FB-4FE0-8501-47FC2DBA87A3}"/>
              </a:ext>
            </a:extLst>
          </p:cNvPr>
          <p:cNvCxnSpPr>
            <a:cxnSpLocks/>
          </p:cNvCxnSpPr>
          <p:nvPr/>
        </p:nvCxnSpPr>
        <p:spPr>
          <a:xfrm>
            <a:off x="188222" y="3201622"/>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xmlns="" id="{D1F6FBD7-27FB-4FE0-8501-47FC2DBA87A3}"/>
              </a:ext>
            </a:extLst>
          </p:cNvPr>
          <p:cNvCxnSpPr>
            <a:cxnSpLocks/>
          </p:cNvCxnSpPr>
          <p:nvPr/>
        </p:nvCxnSpPr>
        <p:spPr>
          <a:xfrm>
            <a:off x="188222" y="3878457"/>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xmlns="" id="{D1F6FBD7-27FB-4FE0-8501-47FC2DBA87A3}"/>
              </a:ext>
            </a:extLst>
          </p:cNvPr>
          <p:cNvCxnSpPr>
            <a:cxnSpLocks/>
          </p:cNvCxnSpPr>
          <p:nvPr/>
        </p:nvCxnSpPr>
        <p:spPr>
          <a:xfrm>
            <a:off x="188222" y="4786711"/>
            <a:ext cx="85769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8130" name="Picture 2" descr="Repeat Icon 12087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222" y="1953913"/>
            <a:ext cx="422853" cy="422853"/>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local Icon 27197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76" y="2820671"/>
            <a:ext cx="352799" cy="352799"/>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Policy Icon 30446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93" y="3300598"/>
            <a:ext cx="352769" cy="352769"/>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bridge Icon 27658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67" y="3969609"/>
            <a:ext cx="339351" cy="339351"/>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10" descr="refinement Icon 20632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93" y="4865881"/>
            <a:ext cx="325903" cy="32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78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4C91B5B-23F1-474C-96D7-A7D232C0FAF1}"/>
              </a:ext>
            </a:extLst>
          </p:cNvPr>
          <p:cNvSpPr>
            <a:spLocks noGrp="1"/>
          </p:cNvSpPr>
          <p:nvPr>
            <p:ph type="ctrTitle"/>
          </p:nvPr>
        </p:nvSpPr>
        <p:spPr>
          <a:xfrm>
            <a:off x="0" y="1475306"/>
            <a:ext cx="9144000" cy="711480"/>
          </a:xfrm>
        </p:spPr>
        <p:txBody>
          <a:bodyPr>
            <a:noAutofit/>
          </a:bodyPr>
          <a:lstStyle/>
          <a:p>
            <a:pPr algn="ctr"/>
            <a:r>
              <a:rPr lang="en-US" sz="2000" dirty="0">
                <a:solidFill>
                  <a:srgbClr val="002060"/>
                </a:solidFill>
              </a:rPr>
              <a:t>Moderated Interactive Discussion</a:t>
            </a:r>
            <a:endParaRPr lang="en-US" sz="2000" dirty="0">
              <a:solidFill>
                <a:srgbClr val="002060"/>
              </a:solidFill>
            </a:endParaRPr>
          </a:p>
        </p:txBody>
      </p:sp>
      <p:sp>
        <p:nvSpPr>
          <p:cNvPr id="10" name="Subtitle 2">
            <a:extLst>
              <a:ext uri="{FF2B5EF4-FFF2-40B4-BE49-F238E27FC236}">
                <a16:creationId xmlns:a16="http://schemas.microsoft.com/office/drawing/2014/main" xmlns="" id="{171299DB-9BDC-4F00-8659-7465D8E9ECBB}"/>
              </a:ext>
            </a:extLst>
          </p:cNvPr>
          <p:cNvSpPr txBox="1">
            <a:spLocks/>
          </p:cNvSpPr>
          <p:nvPr/>
        </p:nvSpPr>
        <p:spPr>
          <a:xfrm>
            <a:off x="0" y="2411896"/>
            <a:ext cx="9144000" cy="19529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sz="2400" i="1" dirty="0" smtClean="0">
              <a:solidFill>
                <a:srgbClr val="002060"/>
              </a:solidFill>
              <a:latin typeface="+mj-lt"/>
            </a:endParaRPr>
          </a:p>
          <a:p>
            <a:pPr marL="0" indent="0" algn="ctr">
              <a:buNone/>
            </a:pPr>
            <a:r>
              <a:rPr lang="en-US" sz="2000" i="1" dirty="0" smtClean="0">
                <a:solidFill>
                  <a:srgbClr val="002060"/>
                </a:solidFill>
                <a:latin typeface="+mj-lt"/>
              </a:rPr>
              <a:t>Questions </a:t>
            </a:r>
            <a:r>
              <a:rPr lang="en-US" sz="2000" i="1" dirty="0">
                <a:solidFill>
                  <a:srgbClr val="002060"/>
                </a:solidFill>
                <a:latin typeface="+mj-lt"/>
              </a:rPr>
              <a:t>for Professor Bassi</a:t>
            </a:r>
          </a:p>
          <a:p>
            <a:pPr marL="0" indent="0" algn="ctr">
              <a:buNone/>
            </a:pPr>
            <a:r>
              <a:rPr lang="en-US" sz="2000" i="1" dirty="0">
                <a:solidFill>
                  <a:srgbClr val="002060"/>
                </a:solidFill>
                <a:latin typeface="+mj-lt"/>
              </a:rPr>
              <a:t>Sharing of Country Experiences on the Use of Accounts in Policy</a:t>
            </a:r>
          </a:p>
        </p:txBody>
      </p:sp>
      <p:pic>
        <p:nvPicPr>
          <p:cNvPr id="11" name="Picture 2" descr="https://www.wavespartnership.org/sites/waves/files/images/NCACPA_Logo-Option2.png">
            <a:extLst>
              <a:ext uri="{FF2B5EF4-FFF2-40B4-BE49-F238E27FC236}">
                <a16:creationId xmlns:a16="http://schemas.microsoft.com/office/drawing/2014/main" xmlns="" id="{3537EC75-9440-4868-9B57-73DAA4C63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4" y="167049"/>
            <a:ext cx="3411291" cy="10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https://files.constantcontact.com/f028c660301/dedcc38e-7fd9-4e7a-8ba6-607b8d91831a.jpg">
            <a:extLst>
              <a:ext uri="{FF2B5EF4-FFF2-40B4-BE49-F238E27FC236}">
                <a16:creationId xmlns:a16="http://schemas.microsoft.com/office/drawing/2014/main" xmlns="" id="{C9AADCC1-8149-4C95-A4E0-06E48A6915EF}"/>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328372" y="4589953"/>
            <a:ext cx="8487256" cy="195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s://encrypted-tbn0.gstatic.com/images?q=tbn%3AANd9GcQBwCMrCrz6cvcBLyjbXUVuAPcpGDnUkoMb-Pr1VtK6YfzhQHpQ5QKNPYEw-9QxeqA0BGhJJfQ&amp;usqp=CAc">
            <a:extLst>
              <a:ext uri="{FF2B5EF4-FFF2-40B4-BE49-F238E27FC236}">
                <a16:creationId xmlns:a16="http://schemas.microsoft.com/office/drawing/2014/main" xmlns="" id="{5EB8B703-082B-4D63-8421-A236259C2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400" y="5929548"/>
            <a:ext cx="1147970" cy="7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1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Module 1: </a:t>
            </a:r>
            <a:br>
              <a:rPr lang="en-US" dirty="0"/>
            </a:br>
            <a:r>
              <a:rPr lang="en-US" dirty="0"/>
              <a:t>Policy scenario analysis and forecasting</a:t>
            </a:r>
          </a:p>
        </p:txBody>
      </p:sp>
    </p:spTree>
    <p:extLst>
      <p:ext uri="{BB962C8B-B14F-4D97-AF65-F5344CB8AC3E}">
        <p14:creationId xmlns:p14="http://schemas.microsoft.com/office/powerpoint/2010/main" val="42405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The policymaking process </a:t>
            </a:r>
          </a:p>
        </p:txBody>
      </p:sp>
      <p:sp>
        <p:nvSpPr>
          <p:cNvPr id="3" name="Sottotitolo 2"/>
          <p:cNvSpPr>
            <a:spLocks noGrp="1"/>
          </p:cNvSpPr>
          <p:nvPr>
            <p:ph type="subTitle" idx="1"/>
          </p:nvPr>
        </p:nvSpPr>
        <p:spPr>
          <a:xfrm>
            <a:off x="628649" y="1463955"/>
            <a:ext cx="7013121" cy="4089680"/>
          </a:xfrm>
        </p:spPr>
        <p:txBody>
          <a:bodyPr/>
          <a:lstStyle/>
          <a:p>
            <a:pPr>
              <a:spcBef>
                <a:spcPts val="0"/>
              </a:spcBef>
            </a:pPr>
            <a:r>
              <a:rPr lang="en-US" sz="1600" dirty="0"/>
              <a:t>The policymaking process includes five broad steps: </a:t>
            </a:r>
            <a:r>
              <a:rPr lang="en-US" sz="1600" b="1" dirty="0">
                <a:solidFill>
                  <a:srgbClr val="0984AF"/>
                </a:solidFill>
              </a:rPr>
              <a:t>(1) issue identification </a:t>
            </a:r>
            <a:r>
              <a:rPr lang="en-US" sz="1600" dirty="0"/>
              <a:t>(or agenda setting), </a:t>
            </a:r>
            <a:r>
              <a:rPr lang="en-US" sz="1600" b="1" dirty="0">
                <a:solidFill>
                  <a:srgbClr val="0984AF"/>
                </a:solidFill>
              </a:rPr>
              <a:t>(2) policy formulation </a:t>
            </a:r>
            <a:r>
              <a:rPr lang="en-US" sz="1600" dirty="0"/>
              <a:t>(including identification of intervention options and their assessment), </a:t>
            </a:r>
            <a:r>
              <a:rPr lang="en-US" sz="1600" b="1" dirty="0">
                <a:solidFill>
                  <a:srgbClr val="0984AF"/>
                </a:solidFill>
              </a:rPr>
              <a:t>(3) decision making </a:t>
            </a:r>
            <a:r>
              <a:rPr lang="en-US" sz="1600" dirty="0"/>
              <a:t>(or policy adoption), </a:t>
            </a:r>
            <a:r>
              <a:rPr lang="en-US" sz="1600" b="1" dirty="0">
                <a:solidFill>
                  <a:srgbClr val="0984AF"/>
                </a:solidFill>
              </a:rPr>
              <a:t>(4) policy implementation</a:t>
            </a:r>
            <a:r>
              <a:rPr lang="en-US" sz="1600" dirty="0"/>
              <a:t>, </a:t>
            </a:r>
            <a:r>
              <a:rPr lang="en-US" sz="1600" b="1" dirty="0">
                <a:solidFill>
                  <a:srgbClr val="0984AF"/>
                </a:solidFill>
              </a:rPr>
              <a:t>(5) monitoring and evaluation</a:t>
            </a:r>
            <a:r>
              <a:rPr lang="en-US" sz="1600" dirty="0"/>
              <a:t>. </a:t>
            </a:r>
          </a:p>
        </p:txBody>
      </p:sp>
      <p:pic>
        <p:nvPicPr>
          <p:cNvPr id="4" name="Picture 52"/>
          <p:cNvPicPr/>
          <p:nvPr/>
        </p:nvPicPr>
        <p:blipFill>
          <a:blip r:embed="rId2"/>
          <a:stretch>
            <a:fillRect/>
          </a:stretch>
        </p:blipFill>
        <p:spPr>
          <a:xfrm>
            <a:off x="1774916" y="3026888"/>
            <a:ext cx="5345974" cy="2914938"/>
          </a:xfrm>
          <a:prstGeom prst="rect">
            <a:avLst/>
          </a:prstGeom>
        </p:spPr>
      </p:pic>
    </p:spTree>
    <p:extLst>
      <p:ext uri="{BB962C8B-B14F-4D97-AF65-F5344CB8AC3E}">
        <p14:creationId xmlns:p14="http://schemas.microsoft.com/office/powerpoint/2010/main" val="6979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500423"/>
            <a:ext cx="6858000" cy="591670"/>
          </a:xfrm>
        </p:spPr>
        <p:txBody>
          <a:bodyPr/>
          <a:lstStyle/>
          <a:p>
            <a:r>
              <a:rPr lang="it-IT" dirty="0"/>
              <a:t>Data </a:t>
            </a:r>
            <a:r>
              <a:rPr lang="it-IT" dirty="0" err="1"/>
              <a:t>push</a:t>
            </a:r>
            <a:r>
              <a:rPr lang="it-IT" dirty="0"/>
              <a:t> and policy pull</a:t>
            </a:r>
            <a:endParaRPr lang="en-US" dirty="0"/>
          </a:p>
        </p:txBody>
      </p:sp>
      <p:sp>
        <p:nvSpPr>
          <p:cNvPr id="3" name="Segnaposto testo 2"/>
          <p:cNvSpPr>
            <a:spLocks noGrp="1"/>
          </p:cNvSpPr>
          <p:nvPr>
            <p:ph type="body" sz="quarter" idx="13"/>
          </p:nvPr>
        </p:nvSpPr>
        <p:spPr>
          <a:xfrm>
            <a:off x="628650" y="1478807"/>
            <a:ext cx="7574824" cy="3308347"/>
          </a:xfrm>
        </p:spPr>
        <p:txBody>
          <a:bodyPr/>
          <a:lstStyle/>
          <a:p>
            <a:pPr marL="0" indent="0" algn="just">
              <a:buNone/>
            </a:pPr>
            <a:r>
              <a:rPr lang="en-US" sz="1600" dirty="0">
                <a:solidFill>
                  <a:schemeClr val="tx1"/>
                </a:solidFill>
              </a:rPr>
              <a:t>There are different </a:t>
            </a:r>
            <a:r>
              <a:rPr lang="en-US" sz="1600" b="1" dirty="0">
                <a:solidFill>
                  <a:srgbClr val="0984AF"/>
                </a:solidFill>
              </a:rPr>
              <a:t>entry points </a:t>
            </a:r>
            <a:r>
              <a:rPr lang="en-US" sz="1600" dirty="0">
                <a:solidFill>
                  <a:schemeClr val="tx1"/>
                </a:solidFill>
              </a:rPr>
              <a:t>for the use of SEEA EEA in scenario and forecasting exercises, both originating from the institutionalization of the accounts and emerging from the need of specific policy assessments, on demand. </a:t>
            </a:r>
          </a:p>
          <a:p>
            <a:pPr algn="just"/>
            <a:r>
              <a:rPr lang="en-US" sz="1600" dirty="0">
                <a:solidFill>
                  <a:schemeClr val="tx1"/>
                </a:solidFill>
              </a:rPr>
              <a:t>A “</a:t>
            </a:r>
            <a:r>
              <a:rPr lang="en-US" sz="1600" b="1" dirty="0">
                <a:solidFill>
                  <a:srgbClr val="0984AF"/>
                </a:solidFill>
              </a:rPr>
              <a:t>data push</a:t>
            </a:r>
            <a:r>
              <a:rPr lang="en-US" sz="1600" dirty="0">
                <a:solidFill>
                  <a:schemeClr val="tx1"/>
                </a:solidFill>
              </a:rPr>
              <a:t>” approach driven by the availability of new information</a:t>
            </a:r>
          </a:p>
          <a:p>
            <a:pPr algn="just"/>
            <a:r>
              <a:rPr lang="en-US" sz="1600" dirty="0">
                <a:solidFill>
                  <a:schemeClr val="tx1"/>
                </a:solidFill>
              </a:rPr>
              <a:t>A “</a:t>
            </a:r>
            <a:r>
              <a:rPr lang="en-US" sz="1600" b="1" dirty="0">
                <a:solidFill>
                  <a:srgbClr val="0984AF"/>
                </a:solidFill>
              </a:rPr>
              <a:t>policy pull</a:t>
            </a:r>
            <a:r>
              <a:rPr lang="en-US" sz="1600" dirty="0">
                <a:solidFill>
                  <a:schemeClr val="tx1"/>
                </a:solidFill>
              </a:rPr>
              <a:t>” case where the use of SEEA EEA data is requested to carry out a comprehensive policy assessment, are both important. </a:t>
            </a:r>
          </a:p>
          <a:p>
            <a:pPr marL="0" indent="0" algn="just">
              <a:buNone/>
            </a:pPr>
            <a:r>
              <a:rPr lang="en-US" sz="1600" dirty="0">
                <a:solidFill>
                  <a:schemeClr val="tx1"/>
                </a:solidFill>
              </a:rPr>
              <a:t>		The </a:t>
            </a:r>
            <a:r>
              <a:rPr lang="en-US" sz="1600" b="1" dirty="0">
                <a:solidFill>
                  <a:srgbClr val="0984AF"/>
                </a:solidFill>
              </a:rPr>
              <a:t>TEEB Approach </a:t>
            </a:r>
            <a:r>
              <a:rPr lang="en-US" sz="1600" dirty="0">
                <a:solidFill>
                  <a:schemeClr val="tx1"/>
                </a:solidFill>
              </a:rPr>
              <a:t>and the </a:t>
            </a:r>
            <a:r>
              <a:rPr lang="en-US" sz="1600" b="1" dirty="0">
                <a:solidFill>
                  <a:srgbClr val="0984AF"/>
                </a:solidFill>
              </a:rPr>
              <a:t>SEEA EEA </a:t>
            </a:r>
            <a:r>
              <a:rPr lang="en-US" sz="1600" dirty="0">
                <a:solidFill>
                  <a:schemeClr val="tx1"/>
                </a:solidFill>
              </a:rPr>
              <a:t>are complementary</a:t>
            </a:r>
            <a:br>
              <a:rPr lang="en-US" sz="1600" dirty="0">
                <a:solidFill>
                  <a:schemeClr val="tx1"/>
                </a:solidFill>
              </a:rPr>
            </a:br>
            <a:r>
              <a:rPr lang="en-US" sz="1600" dirty="0">
                <a:solidFill>
                  <a:schemeClr val="tx1"/>
                </a:solidFill>
              </a:rPr>
              <a:t>		 initiatives  to better informed policymaking.</a:t>
            </a:r>
          </a:p>
        </p:txBody>
      </p:sp>
      <p:pic>
        <p:nvPicPr>
          <p:cNvPr id="4" name="Picture 5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628017"/>
            <a:ext cx="6439988" cy="2318274"/>
          </a:xfrm>
          <a:prstGeom prst="rect">
            <a:avLst/>
          </a:prstGeom>
          <a:noFill/>
        </p:spPr>
      </p:pic>
    </p:spTree>
    <p:extLst>
      <p:ext uri="{BB962C8B-B14F-4D97-AF65-F5344CB8AC3E}">
        <p14:creationId xmlns:p14="http://schemas.microsoft.com/office/powerpoint/2010/main" val="223547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631051"/>
            <a:ext cx="7214088" cy="591670"/>
          </a:xfrm>
        </p:spPr>
        <p:txBody>
          <a:bodyPr/>
          <a:lstStyle/>
          <a:p>
            <a:r>
              <a:rPr lang="en-US" dirty="0"/>
              <a:t>Scenarios and forecasting methods</a:t>
            </a:r>
          </a:p>
        </p:txBody>
      </p:sp>
      <p:sp>
        <p:nvSpPr>
          <p:cNvPr id="3" name="Segnaposto testo 2"/>
          <p:cNvSpPr>
            <a:spLocks noGrp="1"/>
          </p:cNvSpPr>
          <p:nvPr>
            <p:ph type="body" sz="quarter" idx="13"/>
          </p:nvPr>
        </p:nvSpPr>
        <p:spPr>
          <a:xfrm>
            <a:off x="628650" y="1478807"/>
            <a:ext cx="7875270" cy="3308347"/>
          </a:xfrm>
        </p:spPr>
        <p:txBody>
          <a:bodyPr/>
          <a:lstStyle/>
          <a:p>
            <a:pPr marL="0" indent="0">
              <a:buNone/>
            </a:pPr>
            <a:r>
              <a:rPr lang="en-US" sz="1600" dirty="0">
                <a:solidFill>
                  <a:schemeClr val="tx1"/>
                </a:solidFill>
              </a:rPr>
              <a:t>The various types of scenario that can be used in policy scenario analysis are usefully classified into </a:t>
            </a:r>
            <a:r>
              <a:rPr lang="en-US" sz="1600" b="1" dirty="0">
                <a:solidFill>
                  <a:srgbClr val="0984AF"/>
                </a:solidFill>
              </a:rPr>
              <a:t>(a) exploratory scenarios</a:t>
            </a:r>
            <a:r>
              <a:rPr lang="en-US" sz="1600" dirty="0">
                <a:solidFill>
                  <a:schemeClr val="tx1"/>
                </a:solidFill>
              </a:rPr>
              <a:t>, </a:t>
            </a:r>
            <a:r>
              <a:rPr lang="en-US" sz="1600" b="1" dirty="0">
                <a:solidFill>
                  <a:srgbClr val="0984AF"/>
                </a:solidFill>
              </a:rPr>
              <a:t>(b) target-seeking scenarios</a:t>
            </a:r>
            <a:r>
              <a:rPr lang="en-US" sz="1600" dirty="0">
                <a:solidFill>
                  <a:schemeClr val="tx1"/>
                </a:solidFill>
              </a:rPr>
              <a:t>, </a:t>
            </a:r>
            <a:r>
              <a:rPr lang="en-US" sz="1600" b="1" dirty="0">
                <a:solidFill>
                  <a:srgbClr val="0984AF"/>
                </a:solidFill>
              </a:rPr>
              <a:t>(c) policy-screening scenarios </a:t>
            </a:r>
            <a:r>
              <a:rPr lang="en-US" sz="1600" dirty="0">
                <a:solidFill>
                  <a:schemeClr val="tx1"/>
                </a:solidFill>
              </a:rPr>
              <a:t>and </a:t>
            </a:r>
            <a:r>
              <a:rPr lang="en-US" sz="1600" b="1" dirty="0">
                <a:solidFill>
                  <a:srgbClr val="0984AF"/>
                </a:solidFill>
              </a:rPr>
              <a:t>(d) retrospective policy evaluation</a:t>
            </a:r>
            <a:r>
              <a:rPr lang="en-US" sz="1600" dirty="0">
                <a:solidFill>
                  <a:schemeClr val="tx1"/>
                </a:solidFill>
              </a:rPr>
              <a:t>. This characterization is consistent with the potential for scenarios to inform policymaking primarily in the agenda setting and design phase, and for monitoring and evaluation after implementation. </a:t>
            </a:r>
          </a:p>
        </p:txBody>
      </p:sp>
      <p:pic>
        <p:nvPicPr>
          <p:cNvPr id="4" name="Picture 2" descr="https://ipbes.net/sites/default/files/inline/images/figure_3.2_1.png"/>
          <p:cNvPicPr/>
          <p:nvPr/>
        </p:nvPicPr>
        <p:blipFill>
          <a:blip r:embed="rId2">
            <a:extLst>
              <a:ext uri="{28A0092B-C50C-407E-A947-70E740481C1C}">
                <a14:useLocalDpi xmlns:a14="http://schemas.microsoft.com/office/drawing/2010/main" val="0"/>
              </a:ext>
            </a:extLst>
          </a:blip>
          <a:srcRect/>
          <a:stretch>
            <a:fillRect/>
          </a:stretch>
        </p:blipFill>
        <p:spPr bwMode="auto">
          <a:xfrm>
            <a:off x="2367056" y="2835684"/>
            <a:ext cx="4939391" cy="3487400"/>
          </a:xfrm>
          <a:prstGeom prst="rect">
            <a:avLst/>
          </a:prstGeom>
          <a:noFill/>
        </p:spPr>
      </p:pic>
      <p:sp>
        <p:nvSpPr>
          <p:cNvPr id="5" name="Rectangle 4"/>
          <p:cNvSpPr/>
          <p:nvPr/>
        </p:nvSpPr>
        <p:spPr>
          <a:xfrm>
            <a:off x="211714" y="4579384"/>
            <a:ext cx="2009525" cy="1455014"/>
          </a:xfrm>
          <a:prstGeom prst="rect">
            <a:avLst/>
          </a:prstGeom>
        </p:spPr>
        <p:txBody>
          <a:bodyPr wrap="square">
            <a:spAutoFit/>
          </a:bodyPr>
          <a:lstStyle/>
          <a:p>
            <a:pPr>
              <a:lnSpc>
                <a:spcPct val="115000"/>
              </a:lnSpc>
              <a:spcAft>
                <a:spcPts val="600"/>
              </a:spcAft>
            </a:pPr>
            <a:r>
              <a:rPr lang="en-US" sz="1100" dirty="0">
                <a:latin typeface="Calibri" panose="020F0502020204030204" pitchFamily="34" charset="0"/>
                <a:ea typeface="MS Mincho"/>
                <a:cs typeface="Cordia New"/>
              </a:rPr>
              <a:t>Roles played by different types of scenarios (referred to as “simulations” in this report when these scenarios are quantified) corresponding to the major phases of the policy cycle (IPBES, 2016).</a:t>
            </a:r>
            <a:endParaRPr lang="en-US" sz="1100"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val="3084265301"/>
      </p:ext>
    </p:extLst>
  </p:cSld>
  <p:clrMapOvr>
    <a:masterClrMapping/>
  </p:clrMapOvr>
</p:sld>
</file>

<file path=ppt/theme/theme1.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a:cs typeface="MS PGothic"/>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a:cs typeface="MS PGothic"/>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1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2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5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_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3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16D801-6E12-454E-B660-87872EFE2DBE}" vid="{B8CB37DA-9583-41AE-8830-84499AF080D0}"/>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B538B0C02A4D4F8C61218358EF7DDD" ma:contentTypeVersion="13" ma:contentTypeDescription="Create a new document." ma:contentTypeScope="" ma:versionID="267d6eaf4037e35a93e2843fff9c9bd7">
  <xsd:schema xmlns:xsd="http://www.w3.org/2001/XMLSchema" xmlns:xs="http://www.w3.org/2001/XMLSchema" xmlns:p="http://schemas.microsoft.com/office/2006/metadata/properties" xmlns:ns3="943f9d14-1ea9-4bde-a779-9c0b685d60ad" xmlns:ns4="b892ddf9-4da0-4eef-a3ba-72561f971095" targetNamespace="http://schemas.microsoft.com/office/2006/metadata/properties" ma:root="true" ma:fieldsID="5a5c71100e329a987097133e79b12a0f" ns3:_="" ns4:_="">
    <xsd:import namespace="943f9d14-1ea9-4bde-a779-9c0b685d60ad"/>
    <xsd:import namespace="b892ddf9-4da0-4eef-a3ba-72561f9710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f9d14-1ea9-4bde-a779-9c0b685d6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92ddf9-4da0-4eef-a3ba-72561f971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6158CF-69E2-41A2-8D49-856E678FC111}">
  <ds:schemaRefs>
    <ds:schemaRef ds:uri="http://schemas.microsoft.com/sharepoint/v3/contenttype/forms"/>
  </ds:schemaRefs>
</ds:datastoreItem>
</file>

<file path=customXml/itemProps2.xml><?xml version="1.0" encoding="utf-8"?>
<ds:datastoreItem xmlns:ds="http://schemas.openxmlformats.org/officeDocument/2006/customXml" ds:itemID="{6FE1FF1D-DF31-4D18-8500-26FDE4E43932}">
  <ds:schemaRefs>
    <ds:schemaRef ds:uri="http://schemas.microsoft.com/office/2006/metadata/properties"/>
    <ds:schemaRef ds:uri="b892ddf9-4da0-4eef-a3ba-72561f97109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43f9d14-1ea9-4bde-a779-9c0b685d60ad"/>
    <ds:schemaRef ds:uri="http://www.w3.org/XML/1998/namespace"/>
    <ds:schemaRef ds:uri="http://purl.org/dc/dcmitype/"/>
  </ds:schemaRefs>
</ds:datastoreItem>
</file>

<file path=customXml/itemProps3.xml><?xml version="1.0" encoding="utf-8"?>
<ds:datastoreItem xmlns:ds="http://schemas.openxmlformats.org/officeDocument/2006/customXml" ds:itemID="{3A0CA315-0D14-45DB-B3F7-73AD423E0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3f9d14-1ea9-4bde-a779-9c0b685d60ad"/>
    <ds:schemaRef ds:uri="b892ddf9-4da0-4eef-a3ba-72561f971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17144</TotalTime>
  <Words>5044</Words>
  <Application>Microsoft Office PowerPoint</Application>
  <PresentationFormat>On-screen Show (4:3)</PresentationFormat>
  <Paragraphs>473</Paragraphs>
  <Slides>52</Slides>
  <Notes>10</Notes>
  <HiddenSlides>0</HiddenSlides>
  <MMClips>0</MMClips>
  <ScaleCrop>false</ScaleCrop>
  <HeadingPairs>
    <vt:vector size="8" baseType="variant">
      <vt:variant>
        <vt:lpstr>Fonts Used</vt:lpstr>
      </vt:variant>
      <vt:variant>
        <vt:i4>15</vt:i4>
      </vt:variant>
      <vt:variant>
        <vt:lpstr>Theme</vt:lpstr>
      </vt:variant>
      <vt:variant>
        <vt:i4>23</vt:i4>
      </vt:variant>
      <vt:variant>
        <vt:lpstr>Embedded OLE Servers</vt:lpstr>
      </vt:variant>
      <vt:variant>
        <vt:i4>1</vt:i4>
      </vt:variant>
      <vt:variant>
        <vt:lpstr>Slide Titles</vt:lpstr>
      </vt:variant>
      <vt:variant>
        <vt:i4>52</vt:i4>
      </vt:variant>
    </vt:vector>
  </HeadingPairs>
  <TitlesOfParts>
    <vt:vector size="91" baseType="lpstr">
      <vt:lpstr>MS PGothic</vt:lpstr>
      <vt:lpstr>MS PGothic</vt:lpstr>
      <vt:lpstr>Arial</vt:lpstr>
      <vt:lpstr>Calibri</vt:lpstr>
      <vt:lpstr>Calibri Light</vt:lpstr>
      <vt:lpstr>Cordia New</vt:lpstr>
      <vt:lpstr>Franklin Gothic Book</vt:lpstr>
      <vt:lpstr>Franklin Gothic Medium</vt:lpstr>
      <vt:lpstr>MS Mincho</vt:lpstr>
      <vt:lpstr>News Gothic</vt:lpstr>
      <vt:lpstr>Palatino Linotype</vt:lpstr>
      <vt:lpstr>Symbol</vt:lpstr>
      <vt:lpstr>Times New Roman</vt:lpstr>
      <vt:lpstr>Wingdings</vt:lpstr>
      <vt:lpstr>ヒラギノ角ゴ Pro W3</vt:lpstr>
      <vt:lpstr>Presentation1</vt:lpstr>
      <vt:lpstr>Title Slides</vt:lpstr>
      <vt:lpstr>Dividers</vt:lpstr>
      <vt:lpstr>Body Slides</vt:lpstr>
      <vt:lpstr>Closing Slides</vt:lpstr>
      <vt:lpstr>1_Dividers</vt:lpstr>
      <vt:lpstr>1_Body Slides</vt:lpstr>
      <vt:lpstr>2_Body Slides</vt:lpstr>
      <vt:lpstr>3_Body Slides</vt:lpstr>
      <vt:lpstr>4_Body Slides</vt:lpstr>
      <vt:lpstr>5_Body Slides</vt:lpstr>
      <vt:lpstr>6_Body Slides</vt:lpstr>
      <vt:lpstr>7_Body Slides</vt:lpstr>
      <vt:lpstr>8_Body Slides</vt:lpstr>
      <vt:lpstr>9_Body Slides</vt:lpstr>
      <vt:lpstr>1_Closing Slides</vt:lpstr>
      <vt:lpstr>1_Default Design</vt:lpstr>
      <vt:lpstr>10_Body Slides</vt:lpstr>
      <vt:lpstr>11_Body Slides</vt:lpstr>
      <vt:lpstr>12_Body Slides</vt:lpstr>
      <vt:lpstr>15_Body Slides</vt:lpstr>
      <vt:lpstr>1_Title Slides</vt:lpstr>
      <vt:lpstr>13_Body Slides</vt:lpstr>
      <vt:lpstr>Foglio di lavoro</vt:lpstr>
      <vt:lpstr>Africa Natural Capital Accounting Community of Practice Webinar Series: </vt:lpstr>
      <vt:lpstr>Outline</vt:lpstr>
      <vt:lpstr>Introduction: setting the stage</vt:lpstr>
      <vt:lpstr>Objectives of the report</vt:lpstr>
      <vt:lpstr>Rationale for this guide</vt:lpstr>
      <vt:lpstr>Module 1:  Policy scenario analysis and forecasting</vt:lpstr>
      <vt:lpstr>The policymaking process </vt:lpstr>
      <vt:lpstr>Data push and policy pull</vt:lpstr>
      <vt:lpstr>Scenarios and forecasting methods</vt:lpstr>
      <vt:lpstr>Exercise!</vt:lpstr>
      <vt:lpstr>The relevance of SEEA EEA and TEEB for policy analysis</vt:lpstr>
      <vt:lpstr>The relevance of SEEA EEA and TEEB for policy analysis</vt:lpstr>
      <vt:lpstr>Module 2:  Models, scenarios and accounts to inform policy scenario analysis </vt:lpstr>
      <vt:lpstr>Simulation Models</vt:lpstr>
      <vt:lpstr>Simulation Models – key features</vt:lpstr>
      <vt:lpstr>Scenario creation tools (qualitative)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Scenario forecasting with simulation models (quantitative)</vt:lpstr>
      <vt:lpstr>Module 3:  Policy assessments with models and scenarios</vt:lpstr>
      <vt:lpstr>Overview of policy areas and related priorities</vt:lpstr>
      <vt:lpstr>Overview – policy focus</vt:lpstr>
      <vt:lpstr>Agriculture expansion in the face of climate change in Tanzania </vt:lpstr>
      <vt:lpstr>Agriculture expansion in the face of climate change in Tanzania </vt:lpstr>
      <vt:lpstr>Agriculture expansion in the face of climate change in Tanzania </vt:lpstr>
      <vt:lpstr>Agriculture expansion in the face of climate change in Tanzania </vt:lpstr>
      <vt:lpstr>Agriculture expansion in the face of climate change in Tanzania </vt:lpstr>
      <vt:lpstr>Agriculture expansion in the face of climate change in Tanzania </vt:lpstr>
      <vt:lpstr>Agriculture expansion in the face of climate change in Tanzania </vt:lpstr>
      <vt:lpstr>Deforestation and development planning in Rwanda</vt:lpstr>
      <vt:lpstr>Deforestation and development planning in Rwanda</vt:lpstr>
      <vt:lpstr>Deforestation and development planning in Rwanda</vt:lpstr>
      <vt:lpstr>Deforestation and development planning in Rwanda</vt:lpstr>
      <vt:lpstr>Deforestation and development planning in Rwanda</vt:lpstr>
      <vt:lpstr>Deforestation and development planning in Rwanda</vt:lpstr>
      <vt:lpstr>Module 4: Steps to follow for your own assessment!</vt:lpstr>
      <vt:lpstr>Modelling process</vt:lpstr>
      <vt:lpstr>Modeling process</vt:lpstr>
      <vt:lpstr>Modeling process</vt:lpstr>
      <vt:lpstr>Identifying model boundaries</vt:lpstr>
      <vt:lpstr>Identifying model boundaries</vt:lpstr>
      <vt:lpstr>Conclusions</vt:lpstr>
      <vt:lpstr>Key messages</vt:lpstr>
      <vt:lpstr>Moderated Interactive Discussion</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unsd</dc:creator>
  <cp:lastModifiedBy>Andrea M. Bassi</cp:lastModifiedBy>
  <cp:revision>842</cp:revision>
  <cp:lastPrinted>2016-06-20T12:43:05Z</cp:lastPrinted>
  <dcterms:created xsi:type="dcterms:W3CDTF">2015-10-08T20:30:23Z</dcterms:created>
  <dcterms:modified xsi:type="dcterms:W3CDTF">2020-10-29T09:57:03Z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0x01010033B538B0C02A4D4F8C61218358EF7DDD</vt:lpwstr>
  </property>
</Properties>
</file>